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105"/>
  </p:notesMasterIdLst>
  <p:handoutMasterIdLst>
    <p:handoutMasterId r:id="rId106"/>
  </p:handoutMasterIdLst>
  <p:sldIdLst>
    <p:sldId id="256" r:id="rId2"/>
    <p:sldId id="1589" r:id="rId3"/>
    <p:sldId id="1590" r:id="rId4"/>
    <p:sldId id="1593" r:id="rId5"/>
    <p:sldId id="2077" r:id="rId6"/>
    <p:sldId id="2057" r:id="rId7"/>
    <p:sldId id="2061" r:id="rId8"/>
    <p:sldId id="2062" r:id="rId9"/>
    <p:sldId id="1915" r:id="rId10"/>
    <p:sldId id="2063" r:id="rId11"/>
    <p:sldId id="2064" r:id="rId12"/>
    <p:sldId id="2066" r:id="rId13"/>
    <p:sldId id="2068" r:id="rId14"/>
    <p:sldId id="2070" r:id="rId15"/>
    <p:sldId id="1970" r:id="rId16"/>
    <p:sldId id="1971" r:id="rId17"/>
    <p:sldId id="1972" r:id="rId18"/>
    <p:sldId id="1967" r:id="rId19"/>
    <p:sldId id="1974" r:id="rId20"/>
    <p:sldId id="2073" r:id="rId21"/>
    <p:sldId id="1976" r:id="rId22"/>
    <p:sldId id="1979" r:id="rId23"/>
    <p:sldId id="1980" r:id="rId24"/>
    <p:sldId id="2076" r:id="rId25"/>
    <p:sldId id="1982" r:id="rId26"/>
    <p:sldId id="1456" r:id="rId27"/>
    <p:sldId id="1457" r:id="rId28"/>
    <p:sldId id="2078" r:id="rId29"/>
    <p:sldId id="1995" r:id="rId30"/>
    <p:sldId id="303" r:id="rId31"/>
    <p:sldId id="1259" r:id="rId32"/>
    <p:sldId id="524" r:id="rId33"/>
    <p:sldId id="528" r:id="rId34"/>
    <p:sldId id="525" r:id="rId35"/>
    <p:sldId id="526" r:id="rId36"/>
    <p:sldId id="527" r:id="rId37"/>
    <p:sldId id="1392" r:id="rId38"/>
    <p:sldId id="1991" r:id="rId39"/>
    <p:sldId id="1265" r:id="rId40"/>
    <p:sldId id="1267" r:id="rId41"/>
    <p:sldId id="1268" r:id="rId42"/>
    <p:sldId id="1269" r:id="rId43"/>
    <p:sldId id="1270" r:id="rId44"/>
    <p:sldId id="1271" r:id="rId45"/>
    <p:sldId id="1272" r:id="rId46"/>
    <p:sldId id="1274" r:id="rId47"/>
    <p:sldId id="1341" r:id="rId48"/>
    <p:sldId id="1433" r:id="rId49"/>
    <p:sldId id="1434" r:id="rId50"/>
    <p:sldId id="1435" r:id="rId51"/>
    <p:sldId id="1436" r:id="rId52"/>
    <p:sldId id="1437" r:id="rId53"/>
    <p:sldId id="1438" r:id="rId54"/>
    <p:sldId id="1342" r:id="rId55"/>
    <p:sldId id="1370" r:id="rId56"/>
    <p:sldId id="1344" r:id="rId57"/>
    <p:sldId id="1345" r:id="rId58"/>
    <p:sldId id="1346" r:id="rId59"/>
    <p:sldId id="1347" r:id="rId60"/>
    <p:sldId id="1348" r:id="rId61"/>
    <p:sldId id="1440" r:id="rId62"/>
    <p:sldId id="1928" r:id="rId63"/>
    <p:sldId id="1929" r:id="rId64"/>
    <p:sldId id="1930" r:id="rId65"/>
    <p:sldId id="1931" r:id="rId66"/>
    <p:sldId id="1932" r:id="rId67"/>
    <p:sldId id="1933" r:id="rId68"/>
    <p:sldId id="2079" r:id="rId69"/>
    <p:sldId id="2059" r:id="rId70"/>
    <p:sldId id="1998" r:id="rId71"/>
    <p:sldId id="1947" r:id="rId72"/>
    <p:sldId id="1953" r:id="rId73"/>
    <p:sldId id="1955" r:id="rId74"/>
    <p:sldId id="2060" r:id="rId75"/>
    <p:sldId id="1956" r:id="rId76"/>
    <p:sldId id="1952" r:id="rId77"/>
    <p:sldId id="2023" r:id="rId78"/>
    <p:sldId id="1962" r:id="rId79"/>
    <p:sldId id="2024" r:id="rId80"/>
    <p:sldId id="1975" r:id="rId81"/>
    <p:sldId id="1968" r:id="rId82"/>
    <p:sldId id="2058" r:id="rId83"/>
    <p:sldId id="2028" r:id="rId84"/>
    <p:sldId id="2047" r:id="rId85"/>
    <p:sldId id="2048" r:id="rId86"/>
    <p:sldId id="2035" r:id="rId87"/>
    <p:sldId id="2036" r:id="rId88"/>
    <p:sldId id="2038" r:id="rId89"/>
    <p:sldId id="2039" r:id="rId90"/>
    <p:sldId id="2041" r:id="rId91"/>
    <p:sldId id="2042" r:id="rId92"/>
    <p:sldId id="2043" r:id="rId93"/>
    <p:sldId id="2044" r:id="rId94"/>
    <p:sldId id="2045" r:id="rId95"/>
    <p:sldId id="2046" r:id="rId96"/>
    <p:sldId id="2051" r:id="rId97"/>
    <p:sldId id="2052" r:id="rId98"/>
    <p:sldId id="2053" r:id="rId99"/>
    <p:sldId id="2054" r:id="rId100"/>
    <p:sldId id="2080" r:id="rId101"/>
    <p:sldId id="2021" r:id="rId102"/>
    <p:sldId id="1451" r:id="rId103"/>
    <p:sldId id="1833"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66C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7" autoAdjust="0"/>
    <p:restoredTop sz="82132" autoAdjust="0"/>
  </p:normalViewPr>
  <p:slideViewPr>
    <p:cSldViewPr snapToObjects="1">
      <p:cViewPr varScale="1">
        <p:scale>
          <a:sx n="89" d="100"/>
          <a:sy n="89" d="100"/>
        </p:scale>
        <p:origin x="1144" y="168"/>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rendmicro.com/cloud-content/us/pdfs/security-intelligence/white-papers/wp_trends-in-targeted-attacks.pdf"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ources.infosecinstitute.com/evolution-in-the-world-of-cyber-crime/#gre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Network Management Protocol (SNMP) is a popular protocol for network management. It is used for collecting information from, and configuring, network devices, such as servers, printers, hubs, switches, and routers on an Internet Protocol (IP) network.</a:t>
            </a:r>
          </a:p>
        </p:txBody>
      </p:sp>
      <p:sp>
        <p:nvSpPr>
          <p:cNvPr id="4" name="Slide Number Placeholder 3"/>
          <p:cNvSpPr>
            <a:spLocks noGrp="1"/>
          </p:cNvSpPr>
          <p:nvPr>
            <p:ph type="sldNum" sz="quarter" idx="5"/>
          </p:nvPr>
        </p:nvSpPr>
        <p:spPr/>
        <p:txBody>
          <a:bodyPr/>
          <a:lstStyle/>
          <a:p>
            <a:fld id="{3990217E-CD0F-B146-A013-B9F5B8025669}" type="slidenum">
              <a:rPr lang="en-US" smtClean="0"/>
              <a:t>24</a:t>
            </a:fld>
            <a:endParaRPr lang="en-US" dirty="0"/>
          </a:p>
        </p:txBody>
      </p:sp>
    </p:spTree>
    <p:extLst>
      <p:ext uri="{BB962C8B-B14F-4D97-AF65-F5344CB8AC3E}">
        <p14:creationId xmlns:p14="http://schemas.microsoft.com/office/powerpoint/2010/main" val="299482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Definição</a:t>
            </a:r>
            <a:r>
              <a:rPr lang="en-US" dirty="0"/>
              <a:t> de </a:t>
            </a:r>
            <a:r>
              <a:rPr lang="en-US" dirty="0" err="1"/>
              <a:t>comunicação</a:t>
            </a:r>
            <a:r>
              <a:rPr lang="en-US" dirty="0"/>
              <a:t> </a:t>
            </a:r>
            <a:r>
              <a:rPr lang="en-US" dirty="0" err="1"/>
              <a:t>anónima</a:t>
            </a:r>
            <a:endParaRPr lang="en-US" dirty="0"/>
          </a:p>
          <a:p>
            <a:endParaRPr lang="en-US" dirty="0"/>
          </a:p>
          <a:p>
            <a:r>
              <a:rPr lang="en-US" dirty="0"/>
              <a:t>Hiding the </a:t>
            </a:r>
            <a:r>
              <a:rPr lang="en-US" dirty="0" err="1">
                <a:solidFill>
                  <a:srgbClr val="FF0000"/>
                </a:solidFill>
              </a:rPr>
              <a:t>identitie</a:t>
            </a:r>
            <a:r>
              <a:rPr lang="en-US" dirty="0">
                <a:solidFill>
                  <a:srgbClr val="FF0000"/>
                </a:solidFill>
              </a:rPr>
              <a:t>(s)</a:t>
            </a:r>
            <a:r>
              <a:rPr lang="en-US" dirty="0"/>
              <a:t> of the parties involved in digital communications from </a:t>
            </a:r>
            <a:r>
              <a:rPr lang="en-US" dirty="0">
                <a:solidFill>
                  <a:srgbClr val="3366FF"/>
                </a:solidFill>
              </a:rPr>
              <a:t>each other</a:t>
            </a:r>
            <a:r>
              <a:rPr lang="en-US" dirty="0"/>
              <a:t>, or from </a:t>
            </a:r>
            <a:r>
              <a:rPr lang="en-US" dirty="0">
                <a:solidFill>
                  <a:srgbClr val="3366FF"/>
                </a:solidFill>
              </a:rPr>
              <a:t>third-parties</a:t>
            </a:r>
          </a:p>
          <a:p>
            <a:pPr lvl="1"/>
            <a:r>
              <a:rPr lang="en-US" dirty="0"/>
              <a:t>“Who you are” from the communicating party</a:t>
            </a:r>
          </a:p>
          <a:p>
            <a:pPr lvl="1"/>
            <a:r>
              <a:rPr lang="en-US" dirty="0"/>
              <a:t>“Who you are talking to” from everyone else</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30</a:t>
            </a:fld>
            <a:endParaRPr lang="en-US" dirty="0"/>
          </a:p>
        </p:txBody>
      </p:sp>
    </p:spTree>
    <p:extLst>
      <p:ext uri="{BB962C8B-B14F-4D97-AF65-F5344CB8AC3E}">
        <p14:creationId xmlns:p14="http://schemas.microsoft.com/office/powerpoint/2010/main" val="659329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amiunique.org</a:t>
            </a:r>
            <a:r>
              <a:rPr lang="en-US" dirty="0"/>
              <a:t>/</a:t>
            </a:r>
            <a:r>
              <a:rPr lang="en-US" dirty="0" err="1"/>
              <a:t>faq</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Device fingerprinting or browser fingerprinting is the systematic collection of information about a remote device, for identification purposes. Client-side scripting languages allow the development of procedures to collect very rich fingerprints: browser and operating system type and version, screen resolution, architecture type, lists of fonts, plugins, microphone, camera, etc.</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Browser fingerprints are also called “</a:t>
            </a:r>
            <a:r>
              <a:rPr lang="en-US" dirty="0" err="1"/>
              <a:t>cookieless</a:t>
            </a:r>
            <a:r>
              <a:rPr lang="en-US" dirty="0"/>
              <a:t> monsters” because it is not necessary to install any form of cookie to collect a fingerprint. This means that the act of fingerprinting a specific browser is stateless and transparent for the user. Any third-party interested in fingerprinting can exploit a set of different techniques to get a rich fingerprint: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The user agent and the accept headers are automatically sent to websites when a connection is initiated.</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JavaScript gives access to many browser-populated features like the plugins installed on the user’s device.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If the Flash plugin is installed, its rich programming interface (API) provides access to many system-specific attributes: exact version of the operating system, list of fonts, screen resolution, </a:t>
            </a:r>
            <a:r>
              <a:rPr lang="en-US" dirty="0" err="1"/>
              <a:t>timezone</a:t>
            </a:r>
            <a:r>
              <a:rPr lang="en-US" dirty="0"/>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Through the display of an HTML5 Canvas element, it is possible to collect small differences in the hardware or in the software configurations, thanks to slight differences in the image rendering between devices. The smallest pixel difference can be detected. This is called canvas fingerprinting.</a:t>
            </a:r>
          </a:p>
        </p:txBody>
      </p:sp>
      <p:sp>
        <p:nvSpPr>
          <p:cNvPr id="4" name="Slide Number Placeholder 3"/>
          <p:cNvSpPr>
            <a:spLocks noGrp="1"/>
          </p:cNvSpPr>
          <p:nvPr>
            <p:ph type="sldNum" sz="quarter" idx="10"/>
          </p:nvPr>
        </p:nvSpPr>
        <p:spPr/>
        <p:txBody>
          <a:bodyPr/>
          <a:lstStyle/>
          <a:p>
            <a:fld id="{3990217E-CD0F-B146-A013-B9F5B8025669}" type="slidenum">
              <a:rPr lang="en-US" smtClean="0"/>
              <a:t>33</a:t>
            </a:fld>
            <a:endParaRPr lang="en-US" dirty="0"/>
          </a:p>
        </p:txBody>
      </p:sp>
    </p:spTree>
    <p:extLst>
      <p:ext uri="{BB962C8B-B14F-4D97-AF65-F5344CB8AC3E}">
        <p14:creationId xmlns:p14="http://schemas.microsoft.com/office/powerpoint/2010/main" val="3874152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37</a:t>
            </a:fld>
            <a:endParaRPr lang="en-US" dirty="0"/>
          </a:p>
        </p:txBody>
      </p:sp>
    </p:spTree>
    <p:extLst>
      <p:ext uri="{BB962C8B-B14F-4D97-AF65-F5344CB8AC3E}">
        <p14:creationId xmlns:p14="http://schemas.microsoft.com/office/powerpoint/2010/main" val="76666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security.stackexchange.com</a:t>
            </a:r>
            <a:r>
              <a:rPr lang="en-US" dirty="0"/>
              <a:t>/questions/8145/does-https-prevent-man-in-the-middle-attacks-by-proxy-server</a:t>
            </a:r>
          </a:p>
        </p:txBody>
      </p:sp>
      <p:sp>
        <p:nvSpPr>
          <p:cNvPr id="4" name="Slide Number Placeholder 3"/>
          <p:cNvSpPr>
            <a:spLocks noGrp="1"/>
          </p:cNvSpPr>
          <p:nvPr>
            <p:ph type="sldNum" sz="quarter" idx="10"/>
          </p:nvPr>
        </p:nvSpPr>
        <p:spPr/>
        <p:txBody>
          <a:bodyPr/>
          <a:lstStyle/>
          <a:p>
            <a:fld id="{3990217E-CD0F-B146-A013-B9F5B8025669}" type="slidenum">
              <a:rPr lang="en-US" smtClean="0"/>
              <a:t>41</a:t>
            </a:fld>
            <a:endParaRPr lang="en-US" dirty="0"/>
          </a:p>
        </p:txBody>
      </p:sp>
    </p:spTree>
    <p:extLst>
      <p:ext uri="{BB962C8B-B14F-4D97-AF65-F5344CB8AC3E}">
        <p14:creationId xmlns:p14="http://schemas.microsoft.com/office/powerpoint/2010/main" val="324421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ja-JP" altLang="en-US"/>
              <a:t>“</a:t>
            </a:r>
            <a:r>
              <a:rPr lang="en-US" dirty="0"/>
              <a:t>If you’re not doing anything wrong, you shouldn’t have anything to hide.</a:t>
            </a:r>
            <a:r>
              <a:rPr lang="ja-JP" altLang="en-US"/>
              <a:t>”</a:t>
            </a:r>
            <a:endParaRPr lang="en-US" dirty="0"/>
          </a:p>
          <a:p>
            <a:pPr lvl="1">
              <a:lnSpc>
                <a:spcPct val="90000"/>
              </a:lnSpc>
            </a:pPr>
            <a:r>
              <a:rPr lang="en-US" dirty="0"/>
              <a:t>Do you agree?</a:t>
            </a:r>
          </a:p>
          <a:p>
            <a:pPr lvl="1">
              <a:lnSpc>
                <a:spcPct val="90000"/>
              </a:lnSpc>
            </a:pPr>
            <a:endParaRPr lang="en-US" dirty="0"/>
          </a:p>
          <a:p>
            <a:pPr>
              <a:lnSpc>
                <a:spcPct val="90000"/>
              </a:lnSpc>
            </a:pPr>
            <a:r>
              <a:rPr lang="en-US" dirty="0"/>
              <a:t>Who else uses Tor?</a:t>
            </a:r>
          </a:p>
          <a:p>
            <a:pPr lvl="1">
              <a:lnSpc>
                <a:spcPct val="90000"/>
              </a:lnSpc>
            </a:pPr>
            <a:r>
              <a:rPr lang="en-US" dirty="0"/>
              <a:t>Journalists</a:t>
            </a:r>
          </a:p>
          <a:p>
            <a:pPr lvl="1">
              <a:lnSpc>
                <a:spcPct val="90000"/>
              </a:lnSpc>
            </a:pPr>
            <a:r>
              <a:rPr lang="en-US" dirty="0"/>
              <a:t>Law enforcement</a:t>
            </a:r>
          </a:p>
          <a:p>
            <a:pPr lvl="1">
              <a:lnSpc>
                <a:spcPct val="90000"/>
              </a:lnSpc>
            </a:pPr>
            <a:r>
              <a:rPr lang="en-US" dirty="0"/>
              <a:t>Human rights activists</a:t>
            </a:r>
          </a:p>
          <a:p>
            <a:pPr lvl="1">
              <a:lnSpc>
                <a:spcPct val="90000"/>
              </a:lnSpc>
            </a:pPr>
            <a:r>
              <a:rPr lang="en-US" dirty="0"/>
              <a:t>Normal people</a:t>
            </a:r>
          </a:p>
          <a:p>
            <a:pPr>
              <a:lnSpc>
                <a:spcPct val="90000"/>
              </a:lnSpc>
            </a:pPr>
            <a:endParaRPr lang="en-US" dirty="0"/>
          </a:p>
          <a:p>
            <a:pPr>
              <a:lnSpc>
                <a:spcPct val="90000"/>
              </a:lnSpc>
            </a:pPr>
            <a:r>
              <a:rPr lang="en-US" dirty="0"/>
              <a:t>Fact: Tor was/is developed by the Navy</a:t>
            </a:r>
          </a:p>
          <a:p>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54</a:t>
            </a:fld>
            <a:endParaRPr lang="en-US" dirty="0"/>
          </a:p>
        </p:txBody>
      </p:sp>
    </p:spTree>
    <p:extLst>
      <p:ext uri="{BB962C8B-B14F-4D97-AF65-F5344CB8AC3E}">
        <p14:creationId xmlns:p14="http://schemas.microsoft.com/office/powerpoint/2010/main" val="1355578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SOCKS</a:t>
            </a:r>
            <a:r>
              <a:rPr lang="en-US" sz="1200" b="0" i="0" kern="1200" dirty="0">
                <a:solidFill>
                  <a:schemeClr val="tx1"/>
                </a:solidFill>
                <a:effectLst/>
                <a:latin typeface="+mn-lt"/>
                <a:ea typeface="+mn-ea"/>
                <a:cs typeface="+mn-cs"/>
              </a:rPr>
              <a:t> server is a general purpose </a:t>
            </a:r>
            <a:r>
              <a:rPr lang="en-US" sz="1200" b="1" i="0" kern="1200" dirty="0">
                <a:solidFill>
                  <a:schemeClr val="tx1"/>
                </a:solidFill>
                <a:effectLst/>
                <a:latin typeface="+mn-lt"/>
                <a:ea typeface="+mn-ea"/>
                <a:cs typeface="+mn-cs"/>
              </a:rPr>
              <a:t>proxy</a:t>
            </a:r>
            <a:r>
              <a:rPr lang="en-US" sz="1200" b="0" i="0" kern="1200" dirty="0">
                <a:solidFill>
                  <a:schemeClr val="tx1"/>
                </a:solidFill>
                <a:effectLst/>
                <a:latin typeface="+mn-lt"/>
                <a:ea typeface="+mn-ea"/>
                <a:cs typeface="+mn-cs"/>
              </a:rPr>
              <a:t> server that establishes a TCP connection to another server on behalf of a client, then routes all the traffic back and forth between the client and the server. It works for any kind of network protocol on any port. </a:t>
            </a:r>
            <a:r>
              <a:rPr lang="en-US" sz="1200" b="1" i="0" kern="1200" dirty="0">
                <a:solidFill>
                  <a:schemeClr val="tx1"/>
                </a:solidFill>
                <a:effectLst/>
                <a:latin typeface="+mn-lt"/>
                <a:ea typeface="+mn-ea"/>
                <a:cs typeface="+mn-cs"/>
              </a:rPr>
              <a:t>SOCKS</a:t>
            </a:r>
            <a:r>
              <a:rPr lang="en-US" sz="1200" b="0" i="0" kern="1200" dirty="0">
                <a:solidFill>
                  <a:schemeClr val="tx1"/>
                </a:solidFill>
                <a:effectLst/>
                <a:latin typeface="+mn-lt"/>
                <a:ea typeface="+mn-ea"/>
                <a:cs typeface="+mn-cs"/>
              </a:rPr>
              <a:t> Version 5 adds additional support for security and UDP.</a:t>
            </a:r>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55</a:t>
            </a:fld>
            <a:endParaRPr lang="en-US" dirty="0"/>
          </a:p>
        </p:txBody>
      </p:sp>
    </p:spTree>
    <p:extLst>
      <p:ext uri="{BB962C8B-B14F-4D97-AF65-F5344CB8AC3E}">
        <p14:creationId xmlns:p14="http://schemas.microsoft.com/office/powerpoint/2010/main" val="1589726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 is a semi-decentralized network comprising:</a:t>
            </a:r>
          </a:p>
          <a:p>
            <a:pPr lvl="1"/>
            <a:r>
              <a:rPr lang="en-US" dirty="0"/>
              <a:t>Tor relays which forward client traffic</a:t>
            </a:r>
          </a:p>
          <a:p>
            <a:pPr lvl="1"/>
            <a:r>
              <a:rPr lang="en-US" dirty="0"/>
              <a:t>Nine Tor authorities which maintain the list of other Tor relays and distribute this list to clients</a:t>
            </a:r>
          </a:p>
          <a:p>
            <a:pPr lvl="2"/>
            <a:r>
              <a:rPr lang="en-US" dirty="0"/>
              <a:t>The IP addresses of authorities and their public keys are hard-coded into the Tor code</a:t>
            </a:r>
          </a:p>
          <a:p>
            <a:pPr lvl="2"/>
            <a:endParaRPr lang="en-US" dirty="0"/>
          </a:p>
          <a:p>
            <a:r>
              <a:rPr lang="en-US" dirty="0"/>
              <a:t>The list of Tor relays is named Consensus</a:t>
            </a:r>
          </a:p>
          <a:p>
            <a:endParaRPr lang="en-US" dirty="0"/>
          </a:p>
          <a:p>
            <a:r>
              <a:rPr lang="en-US" dirty="0"/>
              <a:t>Each Tor relay is uniquely identified by an RSA public key</a:t>
            </a:r>
          </a:p>
          <a:p>
            <a:endParaRPr lang="en-US" dirty="0"/>
          </a:p>
          <a:p>
            <a:r>
              <a:rPr lang="en-US" dirty="0"/>
              <a:t>The list of all Tor relays is distributed by the Tor authorities in the consensus document</a:t>
            </a:r>
          </a:p>
          <a:p>
            <a:pPr lvl="1"/>
            <a:r>
              <a:rPr lang="en-US" dirty="0"/>
              <a:t>The consensus is updated once an hour by the directory authorities and remains valid for three hours</a:t>
            </a:r>
          </a:p>
          <a:p>
            <a:pPr lvl="1"/>
            <a:r>
              <a:rPr lang="en-US" dirty="0"/>
              <a:t>Every consensus document has a “valid-after” (VA) time, a “fresh-until” (FU) time and a “valid-until” (VU) time</a:t>
            </a:r>
          </a:p>
          <a:p>
            <a:pPr lvl="1"/>
            <a:r>
              <a:rPr lang="en-US" dirty="0"/>
              <a:t>The consensus is considered fresh for one hour (until “fresh-until” has passed) and valid for two hours more (until “valid-until” has passed)</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56</a:t>
            </a:fld>
            <a:endParaRPr lang="en-US" dirty="0"/>
          </a:p>
        </p:txBody>
      </p:sp>
    </p:spTree>
    <p:extLst>
      <p:ext uri="{BB962C8B-B14F-4D97-AF65-F5344CB8AC3E}">
        <p14:creationId xmlns:p14="http://schemas.microsoft.com/office/powerpoint/2010/main" val="3533474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61</a:t>
            </a:fld>
            <a:endParaRPr lang="en-US" dirty="0"/>
          </a:p>
        </p:txBody>
      </p:sp>
    </p:spTree>
    <p:extLst>
      <p:ext uri="{BB962C8B-B14F-4D97-AF65-F5344CB8AC3E}">
        <p14:creationId xmlns:p14="http://schemas.microsoft.com/office/powerpoint/2010/main" val="40103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64</a:t>
            </a:fld>
            <a:endParaRPr lang="en-US" dirty="0"/>
          </a:p>
        </p:txBody>
      </p:sp>
    </p:spTree>
    <p:extLst>
      <p:ext uri="{BB962C8B-B14F-4D97-AF65-F5344CB8AC3E}">
        <p14:creationId xmlns:p14="http://schemas.microsoft.com/office/powerpoint/2010/main" val="146302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legaldictionary.net</a:t>
            </a:r>
            <a:r>
              <a:rPr lang="en-US" dirty="0"/>
              <a:t>/cybercrime/</a:t>
            </a:r>
          </a:p>
          <a:p>
            <a:endParaRPr lang="en-US" dirty="0"/>
          </a:p>
          <a:p>
            <a:r>
              <a:rPr lang="en-US" dirty="0"/>
              <a:t>Criminal activity that entails the use of a computer system, computer technology, or the internet.</a:t>
            </a:r>
          </a:p>
          <a:p>
            <a:endParaRPr lang="en-US" dirty="0"/>
          </a:p>
          <a:p>
            <a:r>
              <a:rPr lang="en-US" dirty="0"/>
              <a:t>Cybercrime is now defined as any criminal offense that is facilitated by, or involves the use of, electronic communications or information systems, including any electronic device, computer, or the internet.</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1956242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Stealing personal data such as mail accounts, intellectual property, military secrets, embarrassing information or bank credentials</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71</a:t>
            </a:fld>
            <a:endParaRPr lang="en-US" dirty="0"/>
          </a:p>
        </p:txBody>
      </p:sp>
    </p:spTree>
    <p:extLst>
      <p:ext uri="{BB962C8B-B14F-4D97-AF65-F5344CB8AC3E}">
        <p14:creationId xmlns:p14="http://schemas.microsoft.com/office/powerpoint/2010/main" val="189666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by online criminals to make money</a:t>
            </a:r>
          </a:p>
          <a:p>
            <a:pPr lvl="1"/>
            <a:r>
              <a:rPr lang="en-US" dirty="0"/>
              <a:t>Extortion</a:t>
            </a:r>
          </a:p>
          <a:p>
            <a:pPr lvl="2"/>
            <a:r>
              <a:rPr lang="en-US" dirty="0"/>
              <a:t>“Pay use $100K or we will </a:t>
            </a:r>
            <a:r>
              <a:rPr lang="en-US" dirty="0" err="1"/>
              <a:t>DDoS</a:t>
            </a:r>
            <a:r>
              <a:rPr lang="en-US" dirty="0"/>
              <a:t> your website”</a:t>
            </a:r>
          </a:p>
          <a:p>
            <a:pPr lvl="1"/>
            <a:r>
              <a:rPr lang="en-US" dirty="0"/>
              <a:t>Spam and click-fraud</a:t>
            </a:r>
          </a:p>
          <a:p>
            <a:pPr lvl="1"/>
            <a:r>
              <a:rPr lang="en-US" dirty="0"/>
              <a:t>Phishing and theft of personal information</a:t>
            </a:r>
          </a:p>
          <a:p>
            <a:pPr lvl="2"/>
            <a:r>
              <a:rPr lang="en-US" dirty="0"/>
              <a:t>Credit card numbers, bank login information, etc.</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76</a:t>
            </a:fld>
            <a:endParaRPr lang="en-US" dirty="0"/>
          </a:p>
        </p:txBody>
      </p:sp>
    </p:spTree>
    <p:extLst>
      <p:ext uri="{BB962C8B-B14F-4D97-AF65-F5344CB8AC3E}">
        <p14:creationId xmlns:p14="http://schemas.microsoft.com/office/powerpoint/2010/main" val="1971341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readwrite.com</a:t>
            </a:r>
            <a:r>
              <a:rPr lang="en-US" dirty="0"/>
              <a:t>/2013/07/31/how-to-build-a-botnet-in-15-minutes</a:t>
            </a:r>
          </a:p>
          <a:p>
            <a:r>
              <a:rPr lang="en-US" dirty="0"/>
              <a:t>https://</a:t>
            </a:r>
            <a:r>
              <a:rPr lang="en-US" dirty="0" err="1"/>
              <a:t>www.fireeye.com</a:t>
            </a:r>
            <a:r>
              <a:rPr lang="en-US" dirty="0"/>
              <a:t>/blog/executive-perspective/2013/08/cybercriminal-intent-how-to-build-your-own-botnet-in-less-than-15-minutes.html</a:t>
            </a:r>
          </a:p>
        </p:txBody>
      </p:sp>
      <p:sp>
        <p:nvSpPr>
          <p:cNvPr id="4" name="Slide Number Placeholder 3"/>
          <p:cNvSpPr>
            <a:spLocks noGrp="1"/>
          </p:cNvSpPr>
          <p:nvPr>
            <p:ph type="sldNum" sz="quarter" idx="10"/>
          </p:nvPr>
        </p:nvSpPr>
        <p:spPr/>
        <p:txBody>
          <a:bodyPr/>
          <a:lstStyle/>
          <a:p>
            <a:fld id="{3990217E-CD0F-B146-A013-B9F5B8025669}" type="slidenum">
              <a:rPr lang="en-US" smtClean="0"/>
              <a:t>78</a:t>
            </a:fld>
            <a:endParaRPr lang="en-US" dirty="0"/>
          </a:p>
        </p:txBody>
      </p:sp>
    </p:spTree>
    <p:extLst>
      <p:ext uri="{BB962C8B-B14F-4D97-AF65-F5344CB8AC3E}">
        <p14:creationId xmlns:p14="http://schemas.microsoft.com/office/powerpoint/2010/main" val="1746055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command-and-control [C&amp;C] server</a:t>
            </a:r>
            <a:r>
              <a:rPr lang="en-US" sz="1200" b="0" i="0" kern="1200" dirty="0">
                <a:solidFill>
                  <a:schemeClr val="tx1"/>
                </a:solidFill>
                <a:effectLst/>
                <a:latin typeface="+mn-lt"/>
                <a:ea typeface="+mn-ea"/>
                <a:cs typeface="+mn-cs"/>
              </a:rPr>
              <a:t> is a computer controlled by an </a:t>
            </a:r>
            <a:r>
              <a:rPr lang="en-US" sz="1200" b="0" i="0" u="none" strike="noStrike" kern="1200" dirty="0">
                <a:solidFill>
                  <a:schemeClr val="tx1"/>
                </a:solidFill>
                <a:effectLst/>
                <a:latin typeface="+mn-lt"/>
                <a:ea typeface="+mn-ea"/>
                <a:cs typeface="+mn-cs"/>
                <a:hlinkClick r:id="rId3"/>
              </a:rPr>
              <a:t>attacker </a:t>
            </a:r>
            <a:r>
              <a:rPr lang="en-US" sz="1200" b="0" i="0" kern="1200" dirty="0">
                <a:solidFill>
                  <a:schemeClr val="tx1"/>
                </a:solidFill>
                <a:effectLst/>
                <a:latin typeface="+mn-lt"/>
                <a:ea typeface="+mn-ea"/>
                <a:cs typeface="+mn-cs"/>
              </a:rPr>
              <a:t>or cybercriminal which is used to send commands to systems compromised by malware and receive stolen data from a target network.</a:t>
            </a:r>
          </a:p>
          <a:p>
            <a:endParaRPr lang="en-US" sz="1200" b="0" i="0" kern="1200" dirty="0">
              <a:solidFill>
                <a:schemeClr val="tx1"/>
              </a:solidFill>
              <a:effectLst/>
              <a:latin typeface="+mn-lt"/>
              <a:ea typeface="+mn-ea"/>
              <a:cs typeface="+mn-cs"/>
            </a:endParaRPr>
          </a:p>
          <a:p>
            <a:r>
              <a:rPr lang="en-US" dirty="0"/>
              <a:t>https://</a:t>
            </a:r>
            <a:r>
              <a:rPr lang="en-US" dirty="0" err="1"/>
              <a:t>www.trendmicro.com</a:t>
            </a:r>
            <a:r>
              <a:rPr lang="en-US" dirty="0"/>
              <a:t>/</a:t>
            </a:r>
            <a:r>
              <a:rPr lang="en-US" dirty="0" err="1"/>
              <a:t>vinfo</a:t>
            </a:r>
            <a:r>
              <a:rPr lang="en-US" dirty="0"/>
              <a:t>/us/security/definition/command-and-control-server</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80</a:t>
            </a:fld>
            <a:endParaRPr lang="en-US" dirty="0"/>
          </a:p>
        </p:txBody>
      </p:sp>
    </p:spTree>
    <p:extLst>
      <p:ext uri="{BB962C8B-B14F-4D97-AF65-F5344CB8AC3E}">
        <p14:creationId xmlns:p14="http://schemas.microsoft.com/office/powerpoint/2010/main" val="1888467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5"/>
            <a:endParaRPr lang="en-US" dirty="0"/>
          </a:p>
          <a:p>
            <a:r>
              <a:rPr lang="en-US" dirty="0"/>
              <a:t>Email</a:t>
            </a:r>
          </a:p>
          <a:p>
            <a:pPr lvl="1"/>
            <a:r>
              <a:rPr lang="en-US" dirty="0"/>
              <a:t>A more traditional yet still popular method of botnet infection is through a user opening email with malicious content, often sent by someone the user knows and trusts (whose system is likely infected with a botnet)</a:t>
            </a:r>
          </a:p>
          <a:p>
            <a:pPr marL="0" indent="0">
              <a:buNone/>
            </a:pPr>
            <a:endParaRPr lang="en-US" dirty="0"/>
          </a:p>
          <a:p>
            <a:r>
              <a:rPr lang="en-US" dirty="0"/>
              <a:t>Pirated software</a:t>
            </a:r>
          </a:p>
          <a:p>
            <a:pPr lvl="1"/>
            <a:r>
              <a:rPr lang="en-US" dirty="0"/>
              <a:t>Malware developers often hide malicious code inside a software download, which then installs itself on a victim’s machine when the user opens the executable</a:t>
            </a:r>
          </a:p>
          <a:p>
            <a:pPr lvl="1"/>
            <a:endParaRPr lang="en-US" dirty="0"/>
          </a:p>
          <a:p>
            <a:r>
              <a:rPr lang="en-US" dirty="0"/>
              <a:t>Drive-by download</a:t>
            </a:r>
          </a:p>
          <a:p>
            <a:pPr lvl="1"/>
            <a:r>
              <a:rPr lang="en-US" dirty="0"/>
              <a:t>Visiting a malicious site with a PC that hasn’t been kept current with security patches and antivirus can download and execute malware on the user’s PC, thus adding to that botnet’s ranks</a:t>
            </a:r>
          </a:p>
          <a:p>
            <a:pPr lvl="1"/>
            <a:endParaRPr lang="en-US" dirty="0"/>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81</a:t>
            </a:fld>
            <a:endParaRPr lang="en-US" dirty="0"/>
          </a:p>
        </p:txBody>
      </p:sp>
    </p:spTree>
    <p:extLst>
      <p:ext uri="{BB962C8B-B14F-4D97-AF65-F5344CB8AC3E}">
        <p14:creationId xmlns:p14="http://schemas.microsoft.com/office/powerpoint/2010/main" val="2924015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Misconception: since bots connect w/ C&amp;C server, existing tools are able to block the connection</a:t>
            </a:r>
          </a:p>
          <a:p>
            <a:endParaRPr lang="en-US" dirty="0"/>
          </a:p>
          <a:p>
            <a:r>
              <a:rPr lang="en-US" dirty="0"/>
              <a:t>To evade existing methods of blocking access the server, some botnets maintain a list of IPs with which to connect</a:t>
            </a:r>
          </a:p>
          <a:p>
            <a:endParaRPr lang="en-US" dirty="0"/>
          </a:p>
          <a:p>
            <a:r>
              <a:rPr lang="en-US" dirty="0"/>
              <a:t>More advanced botnets use </a:t>
            </a:r>
            <a:r>
              <a:rPr lang="en-US" b="1" dirty="0"/>
              <a:t>fast flux</a:t>
            </a:r>
            <a:r>
              <a:rPr lang="en-US" dirty="0"/>
              <a:t>: </a:t>
            </a:r>
            <a:r>
              <a:rPr lang="en-US" b="1" dirty="0"/>
              <a:t>IP addresses are rotated against the same domain</a:t>
            </a:r>
          </a:p>
          <a:p>
            <a:pPr lvl="1"/>
            <a:r>
              <a:rPr lang="en-US" dirty="0"/>
              <a:t>Bot master points many IP addresses to the domain names the bot attempts to contact</a:t>
            </a:r>
          </a:p>
          <a:p>
            <a:pPr lvl="1"/>
            <a:r>
              <a:rPr lang="en-US" dirty="0"/>
              <a:t>By changing those records regularly, the bot master ensures they can stay a step ahead of potential actions to shut down the server</a:t>
            </a:r>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88</a:t>
            </a:fld>
            <a:endParaRPr lang="en-US" dirty="0"/>
          </a:p>
        </p:txBody>
      </p:sp>
    </p:spTree>
    <p:extLst>
      <p:ext uri="{BB962C8B-B14F-4D97-AF65-F5344CB8AC3E}">
        <p14:creationId xmlns:p14="http://schemas.microsoft.com/office/powerpoint/2010/main" val="3523948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Resiliencia</a:t>
            </a:r>
            <a:r>
              <a:rPr lang="en-US" dirty="0"/>
              <a:t> / </a:t>
            </a:r>
            <a:r>
              <a:rPr lang="en-US" dirty="0" err="1"/>
              <a:t>latência</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99</a:t>
            </a:fld>
            <a:endParaRPr lang="en-US" dirty="0"/>
          </a:p>
        </p:txBody>
      </p:sp>
    </p:spTree>
    <p:extLst>
      <p:ext uri="{BB962C8B-B14F-4D97-AF65-F5344CB8AC3E}">
        <p14:creationId xmlns:p14="http://schemas.microsoft.com/office/powerpoint/2010/main" val="477614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act that would allow an individuals to get access to patents, trade secret, customer data, sales trends and any other confidential information that can be of monetary gain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When fraudsters access enough information about someone’s identity (such as their name, date of birth, addresses) to commit identity fraud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The use of stolen identity in criminal activity to obtain goods or services by deception, e.g.: open bank accounts, obtain credit cards, loans and state benefits, order goods in your name, take over your existing accounts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type of criminal behavior that uses fraudulent solicitation to prospective victims to conduct fraudulent transactions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lvl="1"/>
            <a:r>
              <a:rPr lang="en-GB" sz="2000" dirty="0"/>
              <a:t>The act of harming or harassing via information technology networks in a repeated and deliberate manner</a:t>
            </a:r>
          </a:p>
          <a:p>
            <a:pPr lvl="1"/>
            <a:r>
              <a:rPr lang="en-GB" sz="2000" dirty="0"/>
              <a:t>Victims of cyberbullying are children, victims of cyberstalking are adults</a:t>
            </a:r>
          </a:p>
          <a:p>
            <a:pPr lvl="1"/>
            <a:endParaRPr lang="en-GB" sz="2000" dirty="0"/>
          </a:p>
          <a:p>
            <a:r>
              <a:rPr lang="en-GB" sz="2400" dirty="0"/>
              <a:t>Denial of service attacks </a:t>
            </a:r>
          </a:p>
          <a:p>
            <a:pPr lvl="1"/>
            <a:r>
              <a:rPr lang="en-GB" sz="2000" dirty="0"/>
              <a:t>Aim at stopping legitimate requests to a network over the Internet by subjecting the network to illegitimate requests</a:t>
            </a:r>
          </a:p>
          <a:p>
            <a:pPr lvl="5"/>
            <a:endParaRPr lang="en-GB" dirty="0"/>
          </a:p>
          <a:p>
            <a:r>
              <a:rPr lang="en-GB" sz="2400" dirty="0"/>
              <a:t>Hacker system penetrations</a:t>
            </a:r>
          </a:p>
          <a:p>
            <a:pPr lvl="1"/>
            <a:r>
              <a:rPr lang="en-GB" sz="2000" dirty="0"/>
              <a:t>A network or system penetration occurs when an outsider gets access to the network and changes settings within the network</a:t>
            </a:r>
          </a:p>
          <a:p>
            <a:pPr lvl="5"/>
            <a:endParaRPr lang="en-GB" sz="1200" dirty="0"/>
          </a:p>
          <a:p>
            <a:r>
              <a:rPr lang="en-GB" sz="2400" dirty="0"/>
              <a:t>Planting of malicious programs (malware)</a:t>
            </a:r>
          </a:p>
          <a:p>
            <a:pPr lvl="1"/>
            <a:r>
              <a:rPr lang="en-US" sz="2000" dirty="0"/>
              <a:t>Virus are attached to applications and cannot replicate themselves alone; can affect machines and seek to affect other vulnerable systems </a:t>
            </a:r>
          </a:p>
          <a:p>
            <a:pPr lvl="1"/>
            <a:r>
              <a:rPr lang="en-US" sz="2000" dirty="0"/>
              <a:t>Worms seek to replicate themselves over the network thereby hogging resources apart from creating malfunctions</a:t>
            </a:r>
          </a:p>
          <a:p>
            <a:pPr lvl="1"/>
            <a:r>
              <a:rPr lang="en-US" sz="2000" dirty="0"/>
              <a:t>Trojan horses and backdoors are programs that allow an intruder to retain access to a compromised machine</a:t>
            </a:r>
            <a:endParaRPr lang="en-US" dirty="0"/>
          </a:p>
          <a:p>
            <a:pPr lvl="1"/>
            <a:endParaRPr lang="en-US" sz="2000" dirty="0"/>
          </a:p>
          <a:p>
            <a:pPr lvl="1"/>
            <a:endParaRPr lang="en-GB" sz="2000"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1227748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www.anacom.pt</a:t>
            </a:r>
            <a:r>
              <a:rPr lang="en-US" dirty="0"/>
              <a:t>/</a:t>
            </a:r>
            <a:r>
              <a:rPr lang="en-US" dirty="0" err="1"/>
              <a:t>render.jsp?contentId</a:t>
            </a:r>
            <a:r>
              <a:rPr lang="en-US" dirty="0"/>
              <a:t>=985560#.V_Kb-JMrI7x</a:t>
            </a:r>
          </a:p>
        </p:txBody>
      </p:sp>
      <p:sp>
        <p:nvSpPr>
          <p:cNvPr id="4" name="Slide Number Placeholder 3"/>
          <p:cNvSpPr>
            <a:spLocks noGrp="1"/>
          </p:cNvSpPr>
          <p:nvPr>
            <p:ph type="sldNum" sz="quarter" idx="10"/>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352073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https://resources.infosecinstitute.com/evolution-in-the-world-of-cyber-crime/#gref</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340045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WWW:</a:t>
            </a:r>
            <a:r>
              <a:rPr lang="en-US" baseline="0" dirty="0"/>
              <a:t> an information system on the Internet which allows documents to be connected to other documents by hypertext links, enabling the user to search for information by moving from one document to another.</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a:t>
            </a:fld>
            <a:endParaRPr lang="en-US" dirty="0"/>
          </a:p>
        </p:txBody>
      </p:sp>
    </p:spTree>
    <p:extLst>
      <p:ext uri="{BB962C8B-B14F-4D97-AF65-F5344CB8AC3E}">
        <p14:creationId xmlns:p14="http://schemas.microsoft.com/office/powerpoint/2010/main" val="224275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“visible” through typical search engines is minimal</a:t>
            </a:r>
          </a:p>
          <a:p>
            <a:endParaRPr lang="en-US" b="1" dirty="0"/>
          </a:p>
          <a:p>
            <a:r>
              <a:rPr lang="en-US" b="1" dirty="0"/>
              <a:t>Deep Web </a:t>
            </a:r>
            <a:r>
              <a:rPr lang="en-US" dirty="0"/>
              <a:t>is not necessarily bad: it’s just that the content is not directly indexed</a:t>
            </a:r>
          </a:p>
          <a:p>
            <a:endParaRPr lang="en-US" dirty="0"/>
          </a:p>
          <a:p>
            <a:r>
              <a:rPr lang="en-US" dirty="0"/>
              <a:t>Part of the deep web where criminal activity is carried out is named the </a:t>
            </a:r>
            <a:r>
              <a:rPr lang="en-US" b="1" dirty="0"/>
              <a:t>Dark Web</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17025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www.blackhat.com</a:t>
            </a:r>
            <a:r>
              <a:rPr lang="en-US" dirty="0"/>
              <a:t>/presentations/bh-europe-05/BH_EU_05-Long.pdf</a:t>
            </a:r>
          </a:p>
        </p:txBody>
      </p:sp>
      <p:sp>
        <p:nvSpPr>
          <p:cNvPr id="4" name="Slide Number Placeholder 3"/>
          <p:cNvSpPr>
            <a:spLocks noGrp="1"/>
          </p:cNvSpPr>
          <p:nvPr>
            <p:ph type="sldNum" sz="quarter" idx="10"/>
          </p:nvPr>
        </p:nvSpPr>
        <p:spPr/>
        <p:txBody>
          <a:bodyPr/>
          <a:lstStyle/>
          <a:p>
            <a:fld id="{3990217E-CD0F-B146-A013-B9F5B8025669}" type="slidenum">
              <a:rPr lang="en-US" smtClean="0"/>
              <a:t>18</a:t>
            </a:fld>
            <a:endParaRPr lang="en-US" dirty="0"/>
          </a:p>
        </p:txBody>
      </p:sp>
    </p:spTree>
    <p:extLst>
      <p:ext uri="{BB962C8B-B14F-4D97-AF65-F5344CB8AC3E}">
        <p14:creationId xmlns:p14="http://schemas.microsoft.com/office/powerpoint/2010/main" val="193440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Aft>
                <a:spcPts val="0"/>
              </a:spcAft>
              <a:buFont typeface="Arial" pitchFamily="34" charset="0"/>
              <a:buChar char="•"/>
              <a:defRPr/>
            </a:pPr>
            <a:r>
              <a:rPr lang="en-US" dirty="0"/>
              <a:t>Dynamic (server generated) web pages and searchable databases</a:t>
            </a:r>
          </a:p>
          <a:p>
            <a:pPr lvl="1" fontAlgn="auto">
              <a:spcAft>
                <a:spcPts val="0"/>
              </a:spcAft>
              <a:buFont typeface="Arial" pitchFamily="34" charset="0"/>
              <a:buChar char="–"/>
              <a:defRPr/>
            </a:pPr>
            <a:r>
              <a:rPr lang="en-US" dirty="0"/>
              <a:t>Response to a query or accessed only through a form</a:t>
            </a:r>
          </a:p>
          <a:p>
            <a:pPr fontAlgn="auto">
              <a:spcAft>
                <a:spcPts val="0"/>
              </a:spcAft>
              <a:buFont typeface="Arial" pitchFamily="34" charset="0"/>
              <a:buChar char="•"/>
              <a:defRPr/>
            </a:pPr>
            <a:r>
              <a:rPr lang="en-US" dirty="0"/>
              <a:t>Unlinked contents</a:t>
            </a:r>
          </a:p>
          <a:p>
            <a:pPr lvl="1" fontAlgn="auto">
              <a:spcAft>
                <a:spcPts val="0"/>
              </a:spcAft>
              <a:buFont typeface="Arial" pitchFamily="34" charset="0"/>
              <a:buChar char="–"/>
              <a:defRPr/>
            </a:pPr>
            <a:r>
              <a:rPr lang="en-US" dirty="0"/>
              <a:t>Pages without any links to them (orphan)</a:t>
            </a:r>
          </a:p>
          <a:p>
            <a:pPr fontAlgn="auto">
              <a:spcAft>
                <a:spcPts val="0"/>
              </a:spcAft>
              <a:buFont typeface="Arial" pitchFamily="34" charset="0"/>
              <a:buChar char="•"/>
              <a:defRPr/>
            </a:pPr>
            <a:r>
              <a:rPr lang="en-US" dirty="0"/>
              <a:t>Private web</a:t>
            </a:r>
          </a:p>
          <a:p>
            <a:pPr lvl="1" fontAlgn="auto">
              <a:spcAft>
                <a:spcPts val="0"/>
              </a:spcAft>
              <a:buFont typeface="Arial" pitchFamily="34" charset="0"/>
              <a:buChar char="–"/>
              <a:defRPr/>
            </a:pPr>
            <a:r>
              <a:rPr lang="en-US" dirty="0"/>
              <a:t>Sites requiring registration and login</a:t>
            </a:r>
          </a:p>
          <a:p>
            <a:pPr fontAlgn="auto">
              <a:spcAft>
                <a:spcPts val="0"/>
              </a:spcAft>
              <a:buFont typeface="Arial" pitchFamily="34" charset="0"/>
              <a:buChar char="•"/>
              <a:defRPr/>
            </a:pPr>
            <a:r>
              <a:rPr lang="en-US" dirty="0"/>
              <a:t>Limited access web</a:t>
            </a:r>
          </a:p>
          <a:p>
            <a:pPr lvl="1" fontAlgn="auto">
              <a:spcAft>
                <a:spcPts val="0"/>
              </a:spcAft>
              <a:buFont typeface="Arial" pitchFamily="34" charset="0"/>
              <a:buChar char="–"/>
              <a:defRPr/>
            </a:pPr>
            <a:r>
              <a:rPr lang="en-US" dirty="0"/>
              <a:t>Sites with captchas, no-cache pragma http headers</a:t>
            </a:r>
          </a:p>
          <a:p>
            <a:endParaRPr lang="en-US" dirty="0"/>
          </a:p>
          <a:p>
            <a:endParaRPr lang="en-US" dirty="0"/>
          </a:p>
          <a:p>
            <a:endParaRPr lang="en-US" dirty="0"/>
          </a:p>
          <a:p>
            <a:endParaRPr lang="en-US" dirty="0"/>
          </a:p>
          <a:p>
            <a:r>
              <a:rPr lang="en-US" dirty="0"/>
              <a:t>----</a:t>
            </a:r>
          </a:p>
          <a:p>
            <a:endParaRPr lang="en-US" dirty="0"/>
          </a:p>
          <a:p>
            <a:endParaRPr lang="en-US" dirty="0"/>
          </a:p>
          <a:p>
            <a:r>
              <a:rPr lang="en-US" dirty="0"/>
              <a:t>The Pragma: no-cache header field is an HTTP/1.0 header intended for use in requests. It is a means for the browser to tell the server and any intermediate caches that it wants a fresh version of the resource, not for the server to tell the browser not to cache the resource.</a:t>
            </a:r>
          </a:p>
        </p:txBody>
      </p:sp>
      <p:sp>
        <p:nvSpPr>
          <p:cNvPr id="4" name="Slide Number Placeholder 3"/>
          <p:cNvSpPr>
            <a:spLocks noGrp="1"/>
          </p:cNvSpPr>
          <p:nvPr>
            <p:ph type="sldNum" sz="quarter" idx="5"/>
          </p:nvPr>
        </p:nvSpPr>
        <p:spPr/>
        <p:txBody>
          <a:bodyPr/>
          <a:lstStyle/>
          <a:p>
            <a:fld id="{3990217E-CD0F-B146-A013-B9F5B8025669}" type="slidenum">
              <a:rPr lang="en-US" smtClean="0"/>
              <a:t>20</a:t>
            </a:fld>
            <a:endParaRPr lang="en-US" dirty="0"/>
          </a:p>
        </p:txBody>
      </p:sp>
    </p:spTree>
    <p:extLst>
      <p:ext uri="{BB962C8B-B14F-4D97-AF65-F5344CB8AC3E}">
        <p14:creationId xmlns:p14="http://schemas.microsoft.com/office/powerpoint/2010/main" val="356369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Cibercrime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Cibercrime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Cibercrime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Cibercrime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Cibercrime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Cibercrime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sldNum="0" hdr="0" dt="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4.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www.mrjoeyjohnson.com/Google.Hacking.Filters.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www.expertsforge.com/Security/hacking-everything-using-google-3.as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google.com/intl/en/help/features.html" TargetMode="External"/><Relationship Id="rId5" Type="http://schemas.openxmlformats.org/officeDocument/2006/relationships/hyperlink" Target="http://www.nc-net.info/2006conf/Ethical_Hacking_Presentation_October_2006.ppt"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14.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hyperlink" Target="http://goo.gl/PTg2o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hyperlink" Target="http://www.bind2.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hyperlink" Target="https://www.anonymizer.com/" TargetMode="External"/><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s>
</file>

<file path=ppt/slides/_rels/slide4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hyperlink" Target="http://images.google.com/imgres?imgurl=http://www.thefilmartist.com/Images/large_images/Character/Zombie.jpg&amp;imgrefurl=http://www.libertyforum.org/showflat.php?Cat=&amp;Board=news_politics&amp;Number=293287232&amp;page=&amp;view=&amp;sb=&amp;o=&amp;h=653&amp;w=480&amp;sz=94&amp;tbnid=4vdsM9fFwD0J:&amp;tbnh=135&amp;tbnw=99&amp;start=64&amp;prev=/images?q=zombie&amp;start=60&amp;hl=en&amp;lr=&amp;c2coff=1&amp;safe=off&amp;sa=N" TargetMode="External"/><Relationship Id="rId4" Type="http://schemas.openxmlformats.org/officeDocument/2006/relationships/image" Target="../media/image90.jpeg"/></Relationships>
</file>

<file path=ppt/slides/_rels/slide76.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80.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Cibercrime</a:t>
            </a:r>
            <a:br>
              <a:rPr lang="en-US" sz="3600" b="1" dirty="0">
                <a:latin typeface="Arial"/>
                <a:cs typeface="Arial"/>
              </a:rPr>
            </a:br>
            <a:br>
              <a:rPr lang="en-US" sz="3600" b="1" dirty="0">
                <a:latin typeface="Arial"/>
                <a:cs typeface="Arial"/>
              </a:rPr>
            </a:br>
            <a:r>
              <a:rPr lang="en-US" sz="2400" b="1" dirty="0" err="1">
                <a:latin typeface="Arial"/>
                <a:cs typeface="Arial"/>
              </a:rPr>
              <a:t>Instrumentos</a:t>
            </a:r>
            <a:r>
              <a:rPr lang="en-US" sz="2400" b="1" dirty="0">
                <a:latin typeface="Arial"/>
                <a:cs typeface="Arial"/>
              </a:rPr>
              <a:t> do </a:t>
            </a:r>
            <a:r>
              <a:rPr lang="en-US" sz="2400" b="1" dirty="0" err="1">
                <a:latin typeface="Arial"/>
                <a:cs typeface="Arial"/>
              </a:rPr>
              <a:t>Cibercrime</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Web e a analogia do iceberg</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1676400" y="1447800"/>
            <a:ext cx="6244423" cy="4686536"/>
          </a:xfrm>
          <a:prstGeom prst="rect">
            <a:avLst/>
          </a:prstGeom>
        </p:spPr>
      </p:pic>
    </p:spTree>
    <p:extLst>
      <p:ext uri="{BB962C8B-B14F-4D97-AF65-F5344CB8AC3E}">
        <p14:creationId xmlns:p14="http://schemas.microsoft.com/office/powerpoint/2010/main" val="17045414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16" name="Picture 15">
            <a:extLst>
              <a:ext uri="{FF2B5EF4-FFF2-40B4-BE49-F238E27FC236}">
                <a16:creationId xmlns:a16="http://schemas.microsoft.com/office/drawing/2014/main" id="{0EEC8093-05C5-E045-B1D8-DACAD118E442}"/>
              </a:ext>
            </a:extLst>
          </p:cNvPr>
          <p:cNvPicPr>
            <a:picLocks noChangeAspect="1"/>
          </p:cNvPicPr>
          <p:nvPr/>
        </p:nvPicPr>
        <p:blipFill>
          <a:blip r:embed="rId6"/>
          <a:stretch>
            <a:fillRect/>
          </a:stretch>
        </p:blipFill>
        <p:spPr>
          <a:xfrm>
            <a:off x="4901964" y="1146347"/>
            <a:ext cx="1423674" cy="1612419"/>
          </a:xfrm>
          <a:prstGeom prst="rect">
            <a:avLst/>
          </a:prstGeom>
        </p:spPr>
      </p:pic>
      <p:pic>
        <p:nvPicPr>
          <p:cNvPr id="17" name="Picture 16">
            <a:extLst>
              <a:ext uri="{FF2B5EF4-FFF2-40B4-BE49-F238E27FC236}">
                <a16:creationId xmlns:a16="http://schemas.microsoft.com/office/drawing/2014/main" id="{FAF7E41C-D71E-F248-B5D6-CF09E8E1F004}"/>
              </a:ext>
            </a:extLst>
          </p:cNvPr>
          <p:cNvPicPr>
            <a:picLocks noChangeAspect="1"/>
          </p:cNvPicPr>
          <p:nvPr/>
        </p:nvPicPr>
        <p:blipFill>
          <a:blip r:embed="rId6"/>
          <a:stretch>
            <a:fillRect/>
          </a:stretch>
        </p:blipFill>
        <p:spPr>
          <a:xfrm>
            <a:off x="739877" y="2581430"/>
            <a:ext cx="1423674" cy="1612419"/>
          </a:xfrm>
          <a:prstGeom prst="rect">
            <a:avLst/>
          </a:prstGeom>
        </p:spPr>
      </p:pic>
      <p:pic>
        <p:nvPicPr>
          <p:cNvPr id="18" name="Picture 17">
            <a:extLst>
              <a:ext uri="{FF2B5EF4-FFF2-40B4-BE49-F238E27FC236}">
                <a16:creationId xmlns:a16="http://schemas.microsoft.com/office/drawing/2014/main" id="{E8F86D3A-DD25-964E-80BA-9F0814D1F4DD}"/>
              </a:ext>
            </a:extLst>
          </p:cNvPr>
          <p:cNvPicPr>
            <a:picLocks noChangeAspect="1"/>
          </p:cNvPicPr>
          <p:nvPr/>
        </p:nvPicPr>
        <p:blipFill>
          <a:blip r:embed="rId6"/>
          <a:stretch>
            <a:fillRect/>
          </a:stretch>
        </p:blipFill>
        <p:spPr>
          <a:xfrm>
            <a:off x="7587421" y="2730981"/>
            <a:ext cx="1423674" cy="1612419"/>
          </a:xfrm>
          <a:prstGeom prst="rect">
            <a:avLst/>
          </a:prstGeom>
        </p:spPr>
      </p:pic>
      <p:pic>
        <p:nvPicPr>
          <p:cNvPr id="6" name="Picture 5">
            <a:extLst>
              <a:ext uri="{FF2B5EF4-FFF2-40B4-BE49-F238E27FC236}">
                <a16:creationId xmlns:a16="http://schemas.microsoft.com/office/drawing/2014/main" id="{0C14B980-EEF5-D947-B64E-63946644998B}"/>
              </a:ext>
            </a:extLst>
          </p:cNvPr>
          <p:cNvPicPr>
            <a:picLocks noChangeAspect="1"/>
          </p:cNvPicPr>
          <p:nvPr/>
        </p:nvPicPr>
        <p:blipFill>
          <a:blip r:embed="rId7"/>
          <a:stretch>
            <a:fillRect/>
          </a:stretch>
        </p:blipFill>
        <p:spPr>
          <a:xfrm>
            <a:off x="5009953" y="4650894"/>
            <a:ext cx="1047940" cy="1411414"/>
          </a:xfrm>
          <a:prstGeom prst="rect">
            <a:avLst/>
          </a:prstGeom>
        </p:spPr>
      </p:pic>
    </p:spTree>
    <p:extLst>
      <p:ext uri="{BB962C8B-B14F-4D97-AF65-F5344CB8AC3E}">
        <p14:creationId xmlns:p14="http://schemas.microsoft.com/office/powerpoint/2010/main" val="3036901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endParaRPr lang="en-US" dirty="0"/>
          </a:p>
          <a:p>
            <a:r>
              <a:rPr lang="en-US" dirty="0"/>
              <a:t>Botnets are amongst the most advanced tools for carrying out cybercrime (e.g., </a:t>
            </a:r>
            <a:r>
              <a:rPr lang="en-US" dirty="0" err="1"/>
              <a:t>DDoS</a:t>
            </a:r>
            <a:r>
              <a:rPr lang="en-US" dirty="0"/>
              <a:t>, data theft, spam)</a:t>
            </a:r>
          </a:p>
          <a:p>
            <a:endParaRPr lang="en-US" dirty="0"/>
          </a:p>
          <a:p>
            <a:r>
              <a:rPr lang="en-US" dirty="0"/>
              <a:t>To evade detection, botnets employ highly sophisticated techniques, such as P2P architectures, fast flux, DGA, encryption, etc.</a:t>
            </a:r>
          </a:p>
          <a:p>
            <a:endParaRPr lang="en-US" dirty="0"/>
          </a:p>
          <a:p>
            <a:r>
              <a:rPr lang="en-US" dirty="0"/>
              <a:t>Detecting and deterring botnets is a very challenging task and an active topic of security research</a:t>
            </a:r>
          </a:p>
          <a:p>
            <a:endParaRPr lang="en-US" dirty="0"/>
          </a:p>
        </p:txBody>
      </p:sp>
    </p:spTree>
    <p:extLst>
      <p:ext uri="{BB962C8B-B14F-4D97-AF65-F5344CB8AC3E}">
        <p14:creationId xmlns:p14="http://schemas.microsoft.com/office/powerpoint/2010/main" val="37565678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7"/>
            <a:endParaRPr lang="en-US" sz="1200" dirty="0"/>
          </a:p>
          <a:p>
            <a:r>
              <a:rPr lang="en-US" sz="2400" dirty="0"/>
              <a:t>Anonymity systems enable general users to preserve their privacy online, but can be used for criminal purposes</a:t>
            </a:r>
          </a:p>
          <a:p>
            <a:endParaRPr lang="en-US" sz="2400" dirty="0"/>
          </a:p>
          <a:p>
            <a:r>
              <a:rPr lang="en-US" sz="2400" dirty="0"/>
              <a:t>Overtime, anonymity systems have evolved so much that that it is hard for forensic investigators to thwart them, notably Tor</a:t>
            </a:r>
          </a:p>
          <a:p>
            <a:endParaRPr lang="en-US" sz="2400" dirty="0"/>
          </a:p>
          <a:p>
            <a:r>
              <a:rPr lang="en-US" sz="2400" dirty="0"/>
              <a:t>Despite the advanced techniques employed by these systems, however, there are weaknesses that allow for user de-</a:t>
            </a:r>
            <a:r>
              <a:rPr lang="en-US" sz="2400" dirty="0" err="1"/>
              <a:t>anonymization</a:t>
            </a:r>
            <a:r>
              <a:rPr lang="en-US" sz="2400" dirty="0"/>
              <a:t> techniques to be successfully employed</a:t>
            </a:r>
          </a:p>
        </p:txBody>
      </p:sp>
    </p:spTree>
    <p:extLst>
      <p:ext uri="{BB962C8B-B14F-4D97-AF65-F5344CB8AC3E}">
        <p14:creationId xmlns:p14="http://schemas.microsoft.com/office/powerpoint/2010/main" val="8183452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92500"/>
          </a:bodyPr>
          <a:lstStyle/>
          <a:p>
            <a:pPr lvl="4"/>
            <a:endParaRPr lang="en-US" dirty="0"/>
          </a:p>
          <a:p>
            <a:r>
              <a:rPr lang="en-US" dirty="0" err="1"/>
              <a:t>Segurança</a:t>
            </a:r>
            <a:r>
              <a:rPr lang="en-US" dirty="0"/>
              <a:t> </a:t>
            </a:r>
            <a:r>
              <a:rPr lang="en-US" dirty="0" err="1"/>
              <a:t>forense</a:t>
            </a:r>
            <a:r>
              <a:rPr lang="en-US" dirty="0"/>
              <a:t> </a:t>
            </a:r>
            <a:r>
              <a:rPr lang="en-US" dirty="0" err="1"/>
              <a:t>desempenha</a:t>
            </a:r>
            <a:r>
              <a:rPr lang="en-US" dirty="0"/>
              <a:t> um </a:t>
            </a:r>
            <a:r>
              <a:rPr lang="en-US" dirty="0" err="1"/>
              <a:t>papel</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relevante</a:t>
            </a:r>
            <a:r>
              <a:rPr lang="en-US" dirty="0"/>
              <a:t> </a:t>
            </a:r>
            <a:r>
              <a:rPr lang="en-US" dirty="0" err="1"/>
              <a:t>na</a:t>
            </a:r>
            <a:r>
              <a:rPr lang="en-US" dirty="0"/>
              <a:t> </a:t>
            </a:r>
            <a:r>
              <a:rPr lang="en-US" dirty="0" err="1"/>
              <a:t>recolha</a:t>
            </a:r>
            <a:r>
              <a:rPr lang="en-US" dirty="0"/>
              <a:t> de </a:t>
            </a:r>
            <a:r>
              <a:rPr lang="en-US" dirty="0" err="1"/>
              <a:t>prova</a:t>
            </a:r>
            <a:r>
              <a:rPr lang="en-US" dirty="0"/>
              <a:t> para </a:t>
            </a:r>
            <a:r>
              <a:rPr lang="en-US" dirty="0" err="1"/>
              <a:t>resolução</a:t>
            </a:r>
            <a:r>
              <a:rPr lang="en-US" dirty="0"/>
              <a:t> de </a:t>
            </a:r>
            <a:r>
              <a:rPr lang="en-US" dirty="0" err="1"/>
              <a:t>processos</a:t>
            </a:r>
            <a:r>
              <a:rPr lang="en-US" dirty="0"/>
              <a:t> </a:t>
            </a:r>
            <a:r>
              <a:rPr lang="en-US" dirty="0" err="1"/>
              <a:t>judiciais</a:t>
            </a:r>
            <a:endParaRPr lang="en-US" dirty="0"/>
          </a:p>
          <a:p>
            <a:endParaRPr lang="en-US" dirty="0"/>
          </a:p>
          <a:p>
            <a:r>
              <a:rPr lang="en-US" dirty="0" err="1"/>
              <a:t>Deve</a:t>
            </a:r>
            <a:r>
              <a:rPr lang="en-US" dirty="0"/>
              <a:t> </a:t>
            </a:r>
            <a:r>
              <a:rPr lang="en-US" dirty="0" err="1"/>
              <a:t>ser</a:t>
            </a:r>
            <a:r>
              <a:rPr lang="en-US" dirty="0"/>
              <a:t> </a:t>
            </a:r>
            <a:r>
              <a:rPr lang="en-US" dirty="0" err="1"/>
              <a:t>conduzida</a:t>
            </a:r>
            <a:r>
              <a:rPr lang="en-US" dirty="0"/>
              <a:t> de forma </a:t>
            </a:r>
            <a:r>
              <a:rPr lang="en-US" dirty="0" err="1"/>
              <a:t>extremamente</a:t>
            </a:r>
            <a:r>
              <a:rPr lang="en-US" dirty="0"/>
              <a:t> </a:t>
            </a:r>
            <a:r>
              <a:rPr lang="en-US" dirty="0" err="1"/>
              <a:t>rigorosa</a:t>
            </a:r>
            <a:r>
              <a:rPr lang="en-US" dirty="0"/>
              <a:t> </a:t>
            </a:r>
            <a:r>
              <a:rPr lang="en-US" dirty="0" err="1"/>
              <a:t>por</a:t>
            </a:r>
            <a:r>
              <a:rPr lang="en-US" dirty="0"/>
              <a:t> forma a </a:t>
            </a:r>
            <a:r>
              <a:rPr lang="en-US" dirty="0" err="1"/>
              <a:t>preservar</a:t>
            </a:r>
            <a:r>
              <a:rPr lang="en-US" dirty="0"/>
              <a:t> a </a:t>
            </a:r>
            <a:r>
              <a:rPr lang="en-US" dirty="0" err="1"/>
              <a:t>admissibilidade</a:t>
            </a:r>
            <a:r>
              <a:rPr lang="en-US" dirty="0"/>
              <a:t> de </a:t>
            </a:r>
            <a:r>
              <a:rPr lang="en-US" dirty="0" err="1"/>
              <a:t>prova</a:t>
            </a:r>
            <a:r>
              <a:rPr lang="en-US" dirty="0"/>
              <a:t> </a:t>
            </a:r>
            <a:r>
              <a:rPr lang="en-US" dirty="0" err="1"/>
              <a:t>em</a:t>
            </a:r>
            <a:r>
              <a:rPr lang="en-US" dirty="0"/>
              <a:t> tribunal</a:t>
            </a:r>
          </a:p>
          <a:p>
            <a:endParaRPr lang="en-US" dirty="0"/>
          </a:p>
          <a:p>
            <a:r>
              <a:rPr lang="en-US" dirty="0"/>
              <a:t>Para </a:t>
            </a:r>
            <a:r>
              <a:rPr lang="en-US" dirty="0" err="1"/>
              <a:t>adquirir</a:t>
            </a:r>
            <a:r>
              <a:rPr lang="en-US" dirty="0"/>
              <a:t> </a:t>
            </a:r>
            <a:r>
              <a:rPr lang="en-US" dirty="0" err="1"/>
              <a:t>prova</a:t>
            </a:r>
            <a:r>
              <a:rPr lang="en-US" dirty="0"/>
              <a:t> digital de </a:t>
            </a:r>
            <a:r>
              <a:rPr lang="en-US" dirty="0" err="1"/>
              <a:t>sistemas</a:t>
            </a:r>
            <a:r>
              <a:rPr lang="en-US" dirty="0"/>
              <a:t> de </a:t>
            </a:r>
            <a:r>
              <a:rPr lang="en-US" dirty="0" err="1"/>
              <a:t>computadores</a:t>
            </a:r>
            <a:r>
              <a:rPr lang="en-US" dirty="0"/>
              <a:t>, </a:t>
            </a:r>
            <a:r>
              <a:rPr lang="en-US" dirty="0" err="1"/>
              <a:t>é</a:t>
            </a:r>
            <a:r>
              <a:rPr lang="en-US" dirty="0"/>
              <a:t> </a:t>
            </a:r>
            <a:r>
              <a:rPr lang="en-US" dirty="0" err="1"/>
              <a:t>necessário</a:t>
            </a:r>
            <a:r>
              <a:rPr lang="en-US" dirty="0"/>
              <a:t> </a:t>
            </a:r>
            <a:r>
              <a:rPr lang="en-US" dirty="0" err="1"/>
              <a:t>ter</a:t>
            </a:r>
            <a:r>
              <a:rPr lang="en-US" dirty="0"/>
              <a:t> </a:t>
            </a:r>
            <a:r>
              <a:rPr lang="en-US" dirty="0" err="1"/>
              <a:t>muitos</a:t>
            </a:r>
            <a:r>
              <a:rPr lang="en-US" dirty="0"/>
              <a:t> </a:t>
            </a:r>
            <a:r>
              <a:rPr lang="en-US" dirty="0" err="1"/>
              <a:t>factores</a:t>
            </a:r>
            <a:r>
              <a:rPr lang="en-US" dirty="0"/>
              <a:t> </a:t>
            </a:r>
            <a:r>
              <a:rPr lang="en-US" dirty="0" err="1"/>
              <a:t>em</a:t>
            </a:r>
            <a:r>
              <a:rPr lang="en-US" dirty="0"/>
              <a:t> </a:t>
            </a:r>
            <a:r>
              <a:rPr lang="en-US" dirty="0" err="1"/>
              <a:t>conta</a:t>
            </a:r>
            <a:r>
              <a:rPr lang="en-US" dirty="0"/>
              <a:t>, </a:t>
            </a:r>
            <a:r>
              <a:rPr lang="en-US" dirty="0" err="1"/>
              <a:t>por</a:t>
            </a:r>
            <a:r>
              <a:rPr lang="en-US" dirty="0"/>
              <a:t> </a:t>
            </a:r>
            <a:r>
              <a:rPr lang="en-US" dirty="0" err="1"/>
              <a:t>exemplo</a:t>
            </a:r>
            <a:r>
              <a:rPr lang="en-US" dirty="0"/>
              <a:t> se se </a:t>
            </a:r>
            <a:r>
              <a:rPr lang="en-US" dirty="0" err="1"/>
              <a:t>deve</a:t>
            </a:r>
            <a:r>
              <a:rPr lang="en-US" dirty="0"/>
              <a:t> </a:t>
            </a:r>
            <a:r>
              <a:rPr lang="en-US" dirty="0" err="1"/>
              <a:t>desligar</a:t>
            </a:r>
            <a:r>
              <a:rPr lang="en-US" dirty="0"/>
              <a:t> o </a:t>
            </a:r>
            <a:r>
              <a:rPr lang="en-US" dirty="0" err="1"/>
              <a:t>cabo</a:t>
            </a:r>
            <a:r>
              <a:rPr lang="en-US" dirty="0"/>
              <a:t> de </a:t>
            </a:r>
            <a:r>
              <a:rPr lang="en-US" dirty="0" err="1"/>
              <a:t>alimentação</a:t>
            </a:r>
            <a:r>
              <a:rPr lang="en-US" dirty="0"/>
              <a:t> </a:t>
            </a:r>
            <a:r>
              <a:rPr lang="en-US" dirty="0" err="1"/>
              <a:t>ou</a:t>
            </a:r>
            <a:r>
              <a:rPr lang="en-US" dirty="0"/>
              <a:t> de </a:t>
            </a:r>
            <a:r>
              <a:rPr lang="en-US" dirty="0" err="1"/>
              <a:t>rede</a:t>
            </a:r>
            <a:endParaRPr lang="en-US" dirty="0"/>
          </a:p>
        </p:txBody>
      </p:sp>
    </p:spTree>
    <p:extLst>
      <p:ext uri="{BB962C8B-B14F-4D97-AF65-F5344CB8AC3E}">
        <p14:creationId xmlns:p14="http://schemas.microsoft.com/office/powerpoint/2010/main" val="2950858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Web de </a:t>
            </a:r>
            <a:r>
              <a:rPr lang="en-US" dirty="0" err="1"/>
              <a:t>superfície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063240"/>
            <a:ext cx="8534400" cy="3185160"/>
          </a:xfrm>
        </p:spPr>
        <p:txBody>
          <a:bodyPr>
            <a:normAutofit/>
          </a:bodyPr>
          <a:lstStyle/>
          <a:p>
            <a:r>
              <a:rPr lang="en-US" b="1" dirty="0"/>
              <a:t>Surface Web: </a:t>
            </a:r>
            <a:r>
              <a:rPr lang="en-US" dirty="0" err="1"/>
              <a:t>Parte</a:t>
            </a:r>
            <a:r>
              <a:rPr lang="en-US" dirty="0"/>
              <a:t> da Web </a:t>
            </a:r>
            <a:r>
              <a:rPr lang="en-US" dirty="0" err="1"/>
              <a:t>acessível</a:t>
            </a:r>
            <a:r>
              <a:rPr lang="en-US" dirty="0"/>
              <a:t> </a:t>
            </a:r>
            <a:r>
              <a:rPr lang="en-US" dirty="0" err="1"/>
              <a:t>ao</a:t>
            </a:r>
            <a:r>
              <a:rPr lang="en-US" dirty="0"/>
              <a:t> </a:t>
            </a:r>
            <a:r>
              <a:rPr lang="en-US" dirty="0" err="1"/>
              <a:t>público</a:t>
            </a:r>
            <a:r>
              <a:rPr lang="en-US" dirty="0"/>
              <a:t> </a:t>
            </a:r>
            <a:r>
              <a:rPr lang="en-US" dirty="0" err="1"/>
              <a:t>em</a:t>
            </a:r>
            <a:r>
              <a:rPr lang="en-US" dirty="0"/>
              <a:t> </a:t>
            </a:r>
            <a:r>
              <a:rPr lang="en-US" dirty="0" err="1"/>
              <a:t>geral</a:t>
            </a:r>
            <a:r>
              <a:rPr lang="en-US" dirty="0"/>
              <a:t> </a:t>
            </a:r>
            <a:r>
              <a:rPr lang="en-US" dirty="0" err="1"/>
              <a:t>nos</a:t>
            </a:r>
            <a:r>
              <a:rPr lang="en-US" dirty="0"/>
              <a:t> </a:t>
            </a:r>
            <a:r>
              <a:rPr lang="en-US" dirty="0" err="1"/>
              <a:t>motores</a:t>
            </a:r>
            <a:r>
              <a:rPr lang="en-US" dirty="0"/>
              <a:t> de </a:t>
            </a:r>
            <a:r>
              <a:rPr lang="en-US" dirty="0" err="1"/>
              <a:t>busca</a:t>
            </a:r>
            <a:r>
              <a:rPr lang="en-US" dirty="0"/>
              <a:t> </a:t>
            </a:r>
            <a:r>
              <a:rPr lang="en-US" dirty="0" err="1"/>
              <a:t>convencionais</a:t>
            </a:r>
            <a:endParaRPr lang="en-US" dirty="0"/>
          </a:p>
          <a:p>
            <a:pPr lvl="1"/>
            <a:r>
              <a:rPr lang="en-US" dirty="0"/>
              <a:t>Outros </a:t>
            </a:r>
            <a:r>
              <a:rPr lang="en-US" dirty="0" err="1"/>
              <a:t>nomes</a:t>
            </a:r>
            <a:r>
              <a:rPr lang="en-US" dirty="0"/>
              <a:t>: Visible Web, Clearnet, Indexed Web, Indexable Web or Lightnet </a:t>
            </a:r>
          </a:p>
          <a:p>
            <a:pPr marL="274320" lvl="1" indent="0">
              <a:buNone/>
            </a:pPr>
            <a:endParaRPr lang="en-US" dirty="0"/>
          </a:p>
          <a:p>
            <a:r>
              <a:rPr lang="en-US" dirty="0" err="1"/>
              <a:t>Em</a:t>
            </a:r>
            <a:r>
              <a:rPr lang="en-US" dirty="0"/>
              <a:t> </a:t>
            </a:r>
            <a:r>
              <a:rPr lang="en-US" dirty="0" err="1"/>
              <a:t>Junho</a:t>
            </a:r>
            <a:r>
              <a:rPr lang="en-US" dirty="0"/>
              <a:t>, 2015, o </a:t>
            </a:r>
            <a:r>
              <a:rPr lang="en-US" dirty="0" err="1"/>
              <a:t>índice</a:t>
            </a:r>
            <a:r>
              <a:rPr lang="en-US" dirty="0"/>
              <a:t> da surface web </a:t>
            </a:r>
            <a:r>
              <a:rPr lang="en-US" dirty="0" err="1"/>
              <a:t>criado</a:t>
            </a:r>
            <a:r>
              <a:rPr lang="en-US" dirty="0"/>
              <a:t> pela Google </a:t>
            </a:r>
            <a:r>
              <a:rPr lang="en-US" dirty="0" err="1"/>
              <a:t>continha</a:t>
            </a:r>
            <a:r>
              <a:rPr lang="en-US" dirty="0"/>
              <a:t> </a:t>
            </a:r>
            <a:r>
              <a:rPr lang="en-US" dirty="0" err="1"/>
              <a:t>cerca</a:t>
            </a:r>
            <a:r>
              <a:rPr lang="en-US" dirty="0"/>
              <a:t> de 14.5 </a:t>
            </a:r>
            <a:r>
              <a:rPr lang="en-US" dirty="0" err="1"/>
              <a:t>biliões</a:t>
            </a:r>
            <a:r>
              <a:rPr lang="en-US" dirty="0"/>
              <a:t> de </a:t>
            </a:r>
            <a:r>
              <a:rPr lang="en-US" dirty="0" err="1"/>
              <a:t>páginas</a:t>
            </a:r>
            <a:endParaRPr lang="en-US" dirty="0"/>
          </a:p>
        </p:txBody>
      </p:sp>
      <p:pic>
        <p:nvPicPr>
          <p:cNvPr id="7" name="Picture 6"/>
          <p:cNvPicPr>
            <a:picLocks noChangeAspect="1"/>
          </p:cNvPicPr>
          <p:nvPr/>
        </p:nvPicPr>
        <p:blipFill>
          <a:blip r:embed="rId2"/>
          <a:stretch>
            <a:fillRect/>
          </a:stretch>
        </p:blipFill>
        <p:spPr>
          <a:xfrm>
            <a:off x="1295400" y="1248566"/>
            <a:ext cx="7620000" cy="1189834"/>
          </a:xfrm>
          <a:prstGeom prst="rect">
            <a:avLst/>
          </a:prstGeom>
        </p:spPr>
      </p:pic>
    </p:spTree>
    <p:extLst>
      <p:ext uri="{BB962C8B-B14F-4D97-AF65-F5344CB8AC3E}">
        <p14:creationId xmlns:p14="http://schemas.microsoft.com/office/powerpoint/2010/main" val="195516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fontScale="90000"/>
          </a:bodyPr>
          <a:lstStyle/>
          <a:p>
            <a:r>
              <a:rPr lang="en-US" dirty="0"/>
              <a:t>Como </a:t>
            </a:r>
            <a:r>
              <a:rPr lang="en-US" dirty="0" err="1"/>
              <a:t>funciona</a:t>
            </a:r>
            <a:r>
              <a:rPr lang="en-US" dirty="0"/>
              <a:t> um motor de </a:t>
            </a:r>
            <a:r>
              <a:rPr lang="en-US" dirty="0" err="1"/>
              <a:t>busca</a:t>
            </a:r>
            <a:r>
              <a:rPr lang="en-US" dirty="0"/>
              <a:t> </a:t>
            </a:r>
            <a:r>
              <a:rPr lang="en-US" dirty="0" err="1"/>
              <a:t>convencional</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7" name="Rectangle 6"/>
          <p:cNvSpPr>
            <a:spLocks noChangeArrowheads="1"/>
          </p:cNvSpPr>
          <p:nvPr/>
        </p:nvSpPr>
        <p:spPr bwMode="auto">
          <a:xfrm>
            <a:off x="2057400" y="25908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dirty="0"/>
              <a:t>Interface</a:t>
            </a:r>
          </a:p>
        </p:txBody>
      </p:sp>
      <p:sp>
        <p:nvSpPr>
          <p:cNvPr id="8" name="Rectangle 7"/>
          <p:cNvSpPr>
            <a:spLocks noChangeArrowheads="1"/>
          </p:cNvSpPr>
          <p:nvPr/>
        </p:nvSpPr>
        <p:spPr bwMode="auto">
          <a:xfrm>
            <a:off x="4343400" y="2590800"/>
            <a:ext cx="1905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Query Engine</a:t>
            </a:r>
          </a:p>
        </p:txBody>
      </p:sp>
      <p:sp>
        <p:nvSpPr>
          <p:cNvPr id="9" name="Rectangle 8"/>
          <p:cNvSpPr>
            <a:spLocks noChangeArrowheads="1"/>
          </p:cNvSpPr>
          <p:nvPr/>
        </p:nvSpPr>
        <p:spPr bwMode="auto">
          <a:xfrm>
            <a:off x="4419600" y="42672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Indexer</a:t>
            </a:r>
          </a:p>
        </p:txBody>
      </p:sp>
      <p:sp>
        <p:nvSpPr>
          <p:cNvPr id="10" name="Rectangle 9"/>
          <p:cNvSpPr>
            <a:spLocks noChangeArrowheads="1"/>
          </p:cNvSpPr>
          <p:nvPr/>
        </p:nvSpPr>
        <p:spPr bwMode="auto">
          <a:xfrm>
            <a:off x="1981200" y="42672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Crawler</a:t>
            </a:r>
          </a:p>
        </p:txBody>
      </p:sp>
      <p:sp>
        <p:nvSpPr>
          <p:cNvPr id="11" name="Text Box 10"/>
          <p:cNvSpPr txBox="1">
            <a:spLocks noChangeArrowheads="1"/>
          </p:cNvSpPr>
          <p:nvPr/>
        </p:nvSpPr>
        <p:spPr bwMode="auto">
          <a:xfrm>
            <a:off x="0" y="2590800"/>
            <a:ext cx="130215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t>Utilizadores</a:t>
            </a:r>
            <a:endParaRPr lang="en-US" dirty="0"/>
          </a:p>
        </p:txBody>
      </p:sp>
      <p:sp>
        <p:nvSpPr>
          <p:cNvPr id="12" name="Oval 11"/>
          <p:cNvSpPr>
            <a:spLocks noChangeArrowheads="1"/>
          </p:cNvSpPr>
          <p:nvPr/>
        </p:nvSpPr>
        <p:spPr bwMode="auto">
          <a:xfrm>
            <a:off x="6705600" y="3429000"/>
            <a:ext cx="1828800" cy="762000"/>
          </a:xfrm>
          <a:prstGeom prst="ellipse">
            <a:avLst/>
          </a:prstGeom>
          <a:solidFill>
            <a:schemeClr val="accent2"/>
          </a:solidFill>
          <a:ln w="2857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a:t>Index</a:t>
            </a:r>
          </a:p>
        </p:txBody>
      </p:sp>
      <p:sp>
        <p:nvSpPr>
          <p:cNvPr id="13" name="Line 12"/>
          <p:cNvSpPr>
            <a:spLocks noChangeShapeType="1"/>
          </p:cNvSpPr>
          <p:nvPr/>
        </p:nvSpPr>
        <p:spPr bwMode="auto">
          <a:xfrm>
            <a:off x="3505200" y="4572000"/>
            <a:ext cx="914400" cy="0"/>
          </a:xfrm>
          <a:prstGeom prst="line">
            <a:avLst/>
          </a:prstGeom>
          <a:noFill/>
          <a:ln w="285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3"/>
          <p:cNvSpPr>
            <a:spLocks noChangeShapeType="1"/>
          </p:cNvSpPr>
          <p:nvPr/>
        </p:nvSpPr>
        <p:spPr bwMode="auto">
          <a:xfrm flipV="1">
            <a:off x="5943600" y="4114800"/>
            <a:ext cx="990600" cy="457200"/>
          </a:xfrm>
          <a:prstGeom prst="line">
            <a:avLst/>
          </a:prstGeom>
          <a:noFill/>
          <a:ln w="28575">
            <a:solidFill>
              <a:schemeClr val="tx1"/>
            </a:solidFill>
            <a:round/>
            <a:headEnd/>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4"/>
          <p:cNvSpPr>
            <a:spLocks noChangeShapeType="1"/>
          </p:cNvSpPr>
          <p:nvPr/>
        </p:nvSpPr>
        <p:spPr bwMode="auto">
          <a:xfrm>
            <a:off x="3581400" y="2895600"/>
            <a:ext cx="762000" cy="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5"/>
          <p:cNvSpPr>
            <a:spLocks noChangeShapeType="1"/>
          </p:cNvSpPr>
          <p:nvPr/>
        </p:nvSpPr>
        <p:spPr bwMode="auto">
          <a:xfrm>
            <a:off x="6248400" y="2971800"/>
            <a:ext cx="838200" cy="5334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6"/>
          <p:cNvSpPr>
            <a:spLocks noChangeShapeType="1"/>
          </p:cNvSpPr>
          <p:nvPr/>
        </p:nvSpPr>
        <p:spPr bwMode="auto">
          <a:xfrm>
            <a:off x="1295400" y="2895600"/>
            <a:ext cx="762000" cy="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7"/>
          <p:cNvSpPr>
            <a:spLocks noChangeShapeType="1"/>
          </p:cNvSpPr>
          <p:nvPr/>
        </p:nvSpPr>
        <p:spPr bwMode="auto">
          <a:xfrm flipV="1">
            <a:off x="1295400" y="30480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8"/>
          <p:cNvSpPr>
            <a:spLocks noChangeShapeType="1"/>
          </p:cNvSpPr>
          <p:nvPr/>
        </p:nvSpPr>
        <p:spPr bwMode="auto">
          <a:xfrm flipV="1">
            <a:off x="1295400" y="32004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0" name="Line 19"/>
          <p:cNvSpPr>
            <a:spLocks noChangeShapeType="1"/>
          </p:cNvSpPr>
          <p:nvPr/>
        </p:nvSpPr>
        <p:spPr bwMode="auto">
          <a:xfrm>
            <a:off x="1295400" y="26670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20"/>
          <p:cNvSpPr>
            <a:spLocks noChangeShapeType="1"/>
          </p:cNvSpPr>
          <p:nvPr/>
        </p:nvSpPr>
        <p:spPr bwMode="auto">
          <a:xfrm>
            <a:off x="1295400" y="24384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nvGrpSpPr>
          <p:cNvPr id="22" name="Group 26"/>
          <p:cNvGrpSpPr>
            <a:grpSpLocks/>
          </p:cNvGrpSpPr>
          <p:nvPr/>
        </p:nvGrpSpPr>
        <p:grpSpPr bwMode="auto">
          <a:xfrm rot="-5400000">
            <a:off x="2286000" y="4800600"/>
            <a:ext cx="762000" cy="914400"/>
            <a:chOff x="1392" y="3168"/>
            <a:chExt cx="480" cy="576"/>
          </a:xfrm>
        </p:grpSpPr>
        <p:sp>
          <p:nvSpPr>
            <p:cNvPr id="23" name="Line 21"/>
            <p:cNvSpPr>
              <a:spLocks noChangeShapeType="1"/>
            </p:cNvSpPr>
            <p:nvPr/>
          </p:nvSpPr>
          <p:spPr bwMode="auto">
            <a:xfrm>
              <a:off x="1392" y="3456"/>
              <a:ext cx="480" cy="0"/>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4" name="Line 22"/>
            <p:cNvSpPr>
              <a:spLocks noChangeShapeType="1"/>
            </p:cNvSpPr>
            <p:nvPr/>
          </p:nvSpPr>
          <p:spPr bwMode="auto">
            <a:xfrm flipV="1">
              <a:off x="1392" y="3552"/>
              <a:ext cx="480" cy="48"/>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5" name="Line 23"/>
            <p:cNvSpPr>
              <a:spLocks noChangeShapeType="1"/>
            </p:cNvSpPr>
            <p:nvPr/>
          </p:nvSpPr>
          <p:spPr bwMode="auto">
            <a:xfrm flipV="1">
              <a:off x="1392" y="3648"/>
              <a:ext cx="480" cy="96"/>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6" name="Line 24"/>
            <p:cNvSpPr>
              <a:spLocks noChangeShapeType="1"/>
            </p:cNvSpPr>
            <p:nvPr/>
          </p:nvSpPr>
          <p:spPr bwMode="auto">
            <a:xfrm>
              <a:off x="1392" y="3312"/>
              <a:ext cx="480" cy="48"/>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5"/>
            <p:cNvSpPr>
              <a:spLocks noChangeShapeType="1"/>
            </p:cNvSpPr>
            <p:nvPr/>
          </p:nvSpPr>
          <p:spPr bwMode="auto">
            <a:xfrm>
              <a:off x="1392" y="3168"/>
              <a:ext cx="480" cy="96"/>
            </a:xfrm>
            <a:prstGeom prst="line">
              <a:avLst/>
            </a:prstGeom>
            <a:noFill/>
            <a:ln w="28575">
              <a:solidFill>
                <a:schemeClr val="tx1"/>
              </a:solidFill>
              <a:round/>
              <a:headEnd type="triangle" w="lg" len="lg"/>
              <a:tailEnd type="triangle"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
        <p:nvSpPr>
          <p:cNvPr id="28" name="Text Box 27"/>
          <p:cNvSpPr txBox="1">
            <a:spLocks noChangeArrowheads="1"/>
          </p:cNvSpPr>
          <p:nvPr/>
        </p:nvSpPr>
        <p:spPr bwMode="auto">
          <a:xfrm>
            <a:off x="2365375" y="5715000"/>
            <a:ext cx="7588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t>Web</a:t>
            </a:r>
          </a:p>
        </p:txBody>
      </p:sp>
      <p:sp>
        <p:nvSpPr>
          <p:cNvPr id="29" name="Rectangle 28"/>
          <p:cNvSpPr>
            <a:spLocks noChangeArrowheads="1"/>
          </p:cNvSpPr>
          <p:nvPr/>
        </p:nvSpPr>
        <p:spPr bwMode="auto">
          <a:xfrm>
            <a:off x="1676400" y="1676400"/>
            <a:ext cx="7086600" cy="3581400"/>
          </a:xfrm>
          <a:prstGeom prst="rect">
            <a:avLst/>
          </a:prstGeom>
          <a:noFill/>
          <a:ln w="9525">
            <a:solidFill>
              <a:schemeClr val="tx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Text Box 29"/>
          <p:cNvSpPr txBox="1">
            <a:spLocks noChangeArrowheads="1"/>
          </p:cNvSpPr>
          <p:nvPr/>
        </p:nvSpPr>
        <p:spPr bwMode="auto">
          <a:xfrm>
            <a:off x="2574925" y="1793875"/>
            <a:ext cx="38214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dirty="0" err="1"/>
              <a:t>Muitos</a:t>
            </a:r>
            <a:r>
              <a:rPr lang="en-US" dirty="0"/>
              <a:t> (</a:t>
            </a:r>
            <a:r>
              <a:rPr lang="en-US" dirty="0" err="1"/>
              <a:t>mesmo</a:t>
            </a:r>
            <a:r>
              <a:rPr lang="en-US" dirty="0"/>
              <a:t> </a:t>
            </a:r>
            <a:r>
              <a:rPr lang="en-US" dirty="0" err="1"/>
              <a:t>muitos</a:t>
            </a:r>
            <a:r>
              <a:rPr lang="en-US" dirty="0"/>
              <a:t>) </a:t>
            </a:r>
            <a:r>
              <a:rPr lang="en-US" dirty="0" err="1"/>
              <a:t>computadores</a:t>
            </a:r>
            <a:endParaRPr lang="en-US" dirty="0"/>
          </a:p>
        </p:txBody>
      </p:sp>
      <p:pic>
        <p:nvPicPr>
          <p:cNvPr id="31" name="Picture 30"/>
          <p:cNvPicPr>
            <a:picLocks noChangeAspect="1"/>
          </p:cNvPicPr>
          <p:nvPr/>
        </p:nvPicPr>
        <p:blipFill>
          <a:blip r:embed="rId2"/>
          <a:stretch>
            <a:fillRect/>
          </a:stretch>
        </p:blipFill>
        <p:spPr>
          <a:xfrm>
            <a:off x="7365122" y="1772751"/>
            <a:ext cx="1321678" cy="437049"/>
          </a:xfrm>
          <a:prstGeom prst="rect">
            <a:avLst/>
          </a:prstGeom>
        </p:spPr>
      </p:pic>
    </p:spTree>
    <p:extLst>
      <p:ext uri="{BB962C8B-B14F-4D97-AF65-F5344CB8AC3E}">
        <p14:creationId xmlns:p14="http://schemas.microsoft.com/office/powerpoint/2010/main" val="369886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Crawling da Web: A </a:t>
            </a:r>
            <a:r>
              <a:rPr lang="en-US" dirty="0" err="1"/>
              <a:t>partir</a:t>
            </a:r>
            <a:r>
              <a:rPr lang="en-US" dirty="0"/>
              <a:t> de </a:t>
            </a:r>
            <a:r>
              <a:rPr lang="en-US" dirty="0" err="1"/>
              <a:t>páginas</a:t>
            </a:r>
            <a:r>
              <a:rPr lang="en-US" dirty="0"/>
              <a:t> </a:t>
            </a:r>
            <a:r>
              <a:rPr lang="en-US" dirty="0" err="1"/>
              <a:t>seminais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grpSp>
        <p:nvGrpSpPr>
          <p:cNvPr id="7" name="Group 3"/>
          <p:cNvGrpSpPr>
            <a:grpSpLocks/>
          </p:cNvGrpSpPr>
          <p:nvPr/>
        </p:nvGrpSpPr>
        <p:grpSpPr bwMode="auto">
          <a:xfrm>
            <a:off x="466725" y="1143000"/>
            <a:ext cx="8448675" cy="5067300"/>
            <a:chOff x="222" y="1072"/>
            <a:chExt cx="5322" cy="3192"/>
          </a:xfrm>
        </p:grpSpPr>
        <p:sp>
          <p:nvSpPr>
            <p:cNvPr id="8" name="Freeform 4"/>
            <p:cNvSpPr>
              <a:spLocks/>
            </p:cNvSpPr>
            <p:nvPr/>
          </p:nvSpPr>
          <p:spPr bwMode="auto">
            <a:xfrm>
              <a:off x="328" y="1072"/>
              <a:ext cx="5216" cy="3192"/>
            </a:xfrm>
            <a:custGeom>
              <a:avLst/>
              <a:gdLst>
                <a:gd name="T0" fmla="*/ 1208 w 5216"/>
                <a:gd name="T1" fmla="*/ 2768 h 3192"/>
                <a:gd name="T2" fmla="*/ 8 w 5216"/>
                <a:gd name="T3" fmla="*/ 1760 h 3192"/>
                <a:gd name="T4" fmla="*/ 1256 w 5216"/>
                <a:gd name="T5" fmla="*/ 224 h 3192"/>
                <a:gd name="T6" fmla="*/ 4472 w 5216"/>
                <a:gd name="T7" fmla="*/ 416 h 3192"/>
                <a:gd name="T8" fmla="*/ 5048 w 5216"/>
                <a:gd name="T9" fmla="*/ 2528 h 3192"/>
                <a:gd name="T10" fmla="*/ 3464 w 5216"/>
                <a:gd name="T11" fmla="*/ 3152 h 3192"/>
                <a:gd name="T12" fmla="*/ 1208 w 5216"/>
                <a:gd name="T13" fmla="*/ 2768 h 3192"/>
                <a:gd name="T14" fmla="*/ 0 60000 65536"/>
                <a:gd name="T15" fmla="*/ 0 60000 65536"/>
                <a:gd name="T16" fmla="*/ 0 60000 65536"/>
                <a:gd name="T17" fmla="*/ 0 60000 65536"/>
                <a:gd name="T18" fmla="*/ 0 60000 65536"/>
                <a:gd name="T19" fmla="*/ 0 60000 65536"/>
                <a:gd name="T20" fmla="*/ 0 60000 65536"/>
                <a:gd name="T21" fmla="*/ 0 w 5216"/>
                <a:gd name="T22" fmla="*/ 0 h 3192"/>
                <a:gd name="T23" fmla="*/ 5216 w 5216"/>
                <a:gd name="T24" fmla="*/ 3192 h 3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16" h="3192">
                  <a:moveTo>
                    <a:pt x="1208" y="2768"/>
                  </a:moveTo>
                  <a:cubicBezTo>
                    <a:pt x="632" y="2536"/>
                    <a:pt x="0" y="2184"/>
                    <a:pt x="8" y="1760"/>
                  </a:cubicBezTo>
                  <a:cubicBezTo>
                    <a:pt x="16" y="1336"/>
                    <a:pt x="512" y="448"/>
                    <a:pt x="1256" y="224"/>
                  </a:cubicBezTo>
                  <a:cubicBezTo>
                    <a:pt x="2000" y="0"/>
                    <a:pt x="3840" y="32"/>
                    <a:pt x="4472" y="416"/>
                  </a:cubicBezTo>
                  <a:cubicBezTo>
                    <a:pt x="5104" y="800"/>
                    <a:pt x="5216" y="2072"/>
                    <a:pt x="5048" y="2528"/>
                  </a:cubicBezTo>
                  <a:cubicBezTo>
                    <a:pt x="4880" y="2984"/>
                    <a:pt x="4104" y="3112"/>
                    <a:pt x="3464" y="3152"/>
                  </a:cubicBezTo>
                  <a:cubicBezTo>
                    <a:pt x="2824" y="3192"/>
                    <a:pt x="1784" y="3000"/>
                    <a:pt x="1208" y="2768"/>
                  </a:cubicBezTo>
                  <a:close/>
                </a:path>
              </a:pathLst>
            </a:custGeom>
            <a:noFill/>
            <a:ln w="31750">
              <a:solidFill>
                <a:schemeClr val="tx1"/>
              </a:solidFill>
              <a:miter lim="800000"/>
              <a:headEnd/>
              <a:tailEnd/>
            </a:ln>
          </p:spPr>
          <p:txBody>
            <a:bodyPr wrap="none" anchor="ctr">
              <a:prstTxWarp prst="textNoShape">
                <a:avLst/>
              </a:prstTxWarp>
            </a:bodyPr>
            <a:lstStyle/>
            <a:p>
              <a:endParaRPr lang="en-US"/>
            </a:p>
          </p:txBody>
        </p:sp>
        <p:sp>
          <p:nvSpPr>
            <p:cNvPr id="9" name="Text Box 5"/>
            <p:cNvSpPr txBox="1">
              <a:spLocks noChangeArrowheads="1"/>
            </p:cNvSpPr>
            <p:nvPr/>
          </p:nvSpPr>
          <p:spPr bwMode="auto">
            <a:xfrm>
              <a:off x="222" y="3528"/>
              <a:ext cx="508"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Web</a:t>
              </a:r>
            </a:p>
          </p:txBody>
        </p:sp>
      </p:grpSp>
      <p:grpSp>
        <p:nvGrpSpPr>
          <p:cNvPr id="10" name="Group 6"/>
          <p:cNvGrpSpPr>
            <a:grpSpLocks/>
          </p:cNvGrpSpPr>
          <p:nvPr/>
        </p:nvGrpSpPr>
        <p:grpSpPr bwMode="auto">
          <a:xfrm>
            <a:off x="1177925" y="1346200"/>
            <a:ext cx="2657475" cy="4419600"/>
            <a:chOff x="670" y="1200"/>
            <a:chExt cx="1674" cy="2784"/>
          </a:xfrm>
        </p:grpSpPr>
        <p:sp>
          <p:nvSpPr>
            <p:cNvPr id="11" name="Freeform 7"/>
            <p:cNvSpPr>
              <a:spLocks/>
            </p:cNvSpPr>
            <p:nvPr/>
          </p:nvSpPr>
          <p:spPr bwMode="auto">
            <a:xfrm>
              <a:off x="1680" y="1200"/>
              <a:ext cx="664" cy="2784"/>
            </a:xfrm>
            <a:custGeom>
              <a:avLst/>
              <a:gdLst>
                <a:gd name="T0" fmla="*/ 288 w 664"/>
                <a:gd name="T1" fmla="*/ 0 h 2784"/>
                <a:gd name="T2" fmla="*/ 624 w 664"/>
                <a:gd name="T3" fmla="*/ 912 h 2784"/>
                <a:gd name="T4" fmla="*/ 48 w 664"/>
                <a:gd name="T5" fmla="*/ 1584 h 2784"/>
                <a:gd name="T6" fmla="*/ 336 w 664"/>
                <a:gd name="T7" fmla="*/ 2784 h 2784"/>
                <a:gd name="T8" fmla="*/ 0 60000 65536"/>
                <a:gd name="T9" fmla="*/ 0 60000 65536"/>
                <a:gd name="T10" fmla="*/ 0 60000 65536"/>
                <a:gd name="T11" fmla="*/ 0 60000 65536"/>
                <a:gd name="T12" fmla="*/ 0 w 664"/>
                <a:gd name="T13" fmla="*/ 0 h 2784"/>
                <a:gd name="T14" fmla="*/ 664 w 664"/>
                <a:gd name="T15" fmla="*/ 2784 h 2784"/>
              </a:gdLst>
              <a:ahLst/>
              <a:cxnLst>
                <a:cxn ang="T8">
                  <a:pos x="T0" y="T1"/>
                </a:cxn>
                <a:cxn ang="T9">
                  <a:pos x="T2" y="T3"/>
                </a:cxn>
                <a:cxn ang="T10">
                  <a:pos x="T4" y="T5"/>
                </a:cxn>
                <a:cxn ang="T11">
                  <a:pos x="T6" y="T7"/>
                </a:cxn>
              </a:cxnLst>
              <a:rect l="T12" t="T13" r="T14" b="T15"/>
              <a:pathLst>
                <a:path w="664" h="2784">
                  <a:moveTo>
                    <a:pt x="288" y="0"/>
                  </a:moveTo>
                  <a:cubicBezTo>
                    <a:pt x="476" y="324"/>
                    <a:pt x="664" y="648"/>
                    <a:pt x="624" y="912"/>
                  </a:cubicBezTo>
                  <a:cubicBezTo>
                    <a:pt x="584" y="1176"/>
                    <a:pt x="96" y="1272"/>
                    <a:pt x="48" y="1584"/>
                  </a:cubicBezTo>
                  <a:cubicBezTo>
                    <a:pt x="0" y="1896"/>
                    <a:pt x="168" y="2340"/>
                    <a:pt x="336" y="2784"/>
                  </a:cubicBezTo>
                </a:path>
              </a:pathLst>
            </a:custGeom>
            <a:noFill/>
            <a:ln w="9525">
              <a:solidFill>
                <a:schemeClr val="tx1"/>
              </a:solidFill>
              <a:miter lim="800000"/>
              <a:headEnd/>
              <a:tailEnd/>
            </a:ln>
          </p:spPr>
          <p:txBody>
            <a:bodyPr wrap="none" anchor="ctr">
              <a:prstTxWarp prst="textNoShape">
                <a:avLst/>
              </a:prstTxWarp>
            </a:bodyPr>
            <a:lstStyle/>
            <a:p>
              <a:endParaRPr lang="en-US"/>
            </a:p>
          </p:txBody>
        </p:sp>
        <p:sp>
          <p:nvSpPr>
            <p:cNvPr id="12" name="Text Box 8"/>
            <p:cNvSpPr txBox="1">
              <a:spLocks noChangeArrowheads="1"/>
            </p:cNvSpPr>
            <p:nvPr/>
          </p:nvSpPr>
          <p:spPr bwMode="auto">
            <a:xfrm>
              <a:off x="670" y="1944"/>
              <a:ext cx="1346" cy="518"/>
            </a:xfrm>
            <a:prstGeom prst="rect">
              <a:avLst/>
            </a:prstGeom>
            <a:noFill/>
            <a:ln w="9525">
              <a:noFill/>
              <a:miter lim="800000"/>
              <a:headEnd/>
              <a:tailEnd/>
            </a:ln>
          </p:spPr>
          <p:txBody>
            <a:bodyPr wrap="none">
              <a:prstTxWarp prst="textNoShape">
                <a:avLst/>
              </a:prstTxWarp>
              <a:spAutoFit/>
            </a:bodyPr>
            <a:lstStyle/>
            <a:p>
              <a:r>
                <a:rPr lang="en-US" sz="2400" dirty="0">
                  <a:latin typeface="Lucida Sans" charset="0"/>
                </a:rPr>
                <a:t>URLs crawled</a:t>
              </a:r>
            </a:p>
            <a:p>
              <a:r>
                <a:rPr lang="en-US" sz="2400" dirty="0">
                  <a:latin typeface="Lucida Sans" charset="0"/>
                </a:rPr>
                <a:t>and parsed</a:t>
              </a:r>
            </a:p>
          </p:txBody>
        </p:sp>
      </p:grpSp>
      <p:pic>
        <p:nvPicPr>
          <p:cNvPr id="13" name="Picture 9" descr="MCj02149840000[1]"/>
          <p:cNvPicPr>
            <a:picLocks noChangeAspect="1" noChangeArrowheads="1"/>
          </p:cNvPicPr>
          <p:nvPr/>
        </p:nvPicPr>
        <p:blipFill>
          <a:blip r:embed="rId2"/>
          <a:srcRect/>
          <a:stretch>
            <a:fillRect/>
          </a:stretch>
        </p:blipFill>
        <p:spPr bwMode="auto">
          <a:xfrm>
            <a:off x="2705100" y="3632200"/>
            <a:ext cx="474663" cy="471488"/>
          </a:xfrm>
          <a:prstGeom prst="rect">
            <a:avLst/>
          </a:prstGeom>
          <a:noFill/>
          <a:ln w="9525">
            <a:noFill/>
            <a:miter lim="800000"/>
            <a:headEnd/>
            <a:tailEnd/>
          </a:ln>
        </p:spPr>
      </p:pic>
      <p:grpSp>
        <p:nvGrpSpPr>
          <p:cNvPr id="14" name="Group 10"/>
          <p:cNvGrpSpPr>
            <a:grpSpLocks/>
          </p:cNvGrpSpPr>
          <p:nvPr/>
        </p:nvGrpSpPr>
        <p:grpSpPr bwMode="auto">
          <a:xfrm>
            <a:off x="2552700" y="1270000"/>
            <a:ext cx="3416300" cy="4800600"/>
            <a:chOff x="1536" y="1152"/>
            <a:chExt cx="2152" cy="3024"/>
          </a:xfrm>
        </p:grpSpPr>
        <p:grpSp>
          <p:nvGrpSpPr>
            <p:cNvPr id="15" name="Group 11"/>
            <p:cNvGrpSpPr>
              <a:grpSpLocks/>
            </p:cNvGrpSpPr>
            <p:nvPr/>
          </p:nvGrpSpPr>
          <p:grpSpPr bwMode="auto">
            <a:xfrm>
              <a:off x="1982" y="1152"/>
              <a:ext cx="1706" cy="3024"/>
              <a:chOff x="1982" y="1152"/>
              <a:chExt cx="1706" cy="3024"/>
            </a:xfrm>
          </p:grpSpPr>
          <p:sp>
            <p:nvSpPr>
              <p:cNvPr id="20" name="Freeform 12"/>
              <p:cNvSpPr>
                <a:spLocks/>
              </p:cNvSpPr>
              <p:nvPr/>
            </p:nvSpPr>
            <p:spPr bwMode="auto">
              <a:xfrm>
                <a:off x="2880" y="1152"/>
                <a:ext cx="808" cy="3024"/>
              </a:xfrm>
              <a:custGeom>
                <a:avLst/>
                <a:gdLst>
                  <a:gd name="T0" fmla="*/ 528 w 808"/>
                  <a:gd name="T1" fmla="*/ 0 h 3024"/>
                  <a:gd name="T2" fmla="*/ 0 w 808"/>
                  <a:gd name="T3" fmla="*/ 576 h 3024"/>
                  <a:gd name="T4" fmla="*/ 528 w 808"/>
                  <a:gd name="T5" fmla="*/ 1488 h 3024"/>
                  <a:gd name="T6" fmla="*/ 720 w 808"/>
                  <a:gd name="T7" fmla="*/ 2736 h 3024"/>
                  <a:gd name="T8" fmla="*/ 0 w 808"/>
                  <a:gd name="T9" fmla="*/ 3024 h 3024"/>
                  <a:gd name="T10" fmla="*/ 0 60000 65536"/>
                  <a:gd name="T11" fmla="*/ 0 60000 65536"/>
                  <a:gd name="T12" fmla="*/ 0 60000 65536"/>
                  <a:gd name="T13" fmla="*/ 0 60000 65536"/>
                  <a:gd name="T14" fmla="*/ 0 60000 65536"/>
                  <a:gd name="T15" fmla="*/ 0 w 808"/>
                  <a:gd name="T16" fmla="*/ 0 h 3024"/>
                  <a:gd name="T17" fmla="*/ 808 w 808"/>
                  <a:gd name="T18" fmla="*/ 3024 h 3024"/>
                </a:gdLst>
                <a:ahLst/>
                <a:cxnLst>
                  <a:cxn ang="T10">
                    <a:pos x="T0" y="T1"/>
                  </a:cxn>
                  <a:cxn ang="T11">
                    <a:pos x="T2" y="T3"/>
                  </a:cxn>
                  <a:cxn ang="T12">
                    <a:pos x="T4" y="T5"/>
                  </a:cxn>
                  <a:cxn ang="T13">
                    <a:pos x="T6" y="T7"/>
                  </a:cxn>
                  <a:cxn ang="T14">
                    <a:pos x="T8" y="T9"/>
                  </a:cxn>
                </a:cxnLst>
                <a:rect l="T15" t="T16" r="T17" b="T18"/>
                <a:pathLst>
                  <a:path w="808" h="3024">
                    <a:moveTo>
                      <a:pt x="528" y="0"/>
                    </a:moveTo>
                    <a:cubicBezTo>
                      <a:pt x="264" y="164"/>
                      <a:pt x="0" y="328"/>
                      <a:pt x="0" y="576"/>
                    </a:cubicBezTo>
                    <a:cubicBezTo>
                      <a:pt x="0" y="824"/>
                      <a:pt x="408" y="1128"/>
                      <a:pt x="528" y="1488"/>
                    </a:cubicBezTo>
                    <a:cubicBezTo>
                      <a:pt x="648" y="1848"/>
                      <a:pt x="808" y="2480"/>
                      <a:pt x="720" y="2736"/>
                    </a:cubicBezTo>
                    <a:cubicBezTo>
                      <a:pt x="632" y="2992"/>
                      <a:pt x="316" y="3008"/>
                      <a:pt x="0" y="3024"/>
                    </a:cubicBezTo>
                  </a:path>
                </a:pathLst>
              </a:custGeom>
              <a:noFill/>
              <a:ln w="9525">
                <a:solidFill>
                  <a:schemeClr val="tx1"/>
                </a:solidFill>
                <a:prstDash val="dashDot"/>
                <a:miter lim="800000"/>
                <a:headEnd/>
                <a:tailEnd/>
              </a:ln>
            </p:spPr>
            <p:txBody>
              <a:bodyPr wrap="none" anchor="ctr">
                <a:prstTxWarp prst="textNoShape">
                  <a:avLst/>
                </a:prstTxWarp>
              </a:bodyPr>
              <a:lstStyle/>
              <a:p>
                <a:endParaRPr lang="en-US"/>
              </a:p>
            </p:txBody>
          </p:sp>
          <p:sp>
            <p:nvSpPr>
              <p:cNvPr id="21" name="Text Box 13"/>
              <p:cNvSpPr txBox="1">
                <a:spLocks noChangeArrowheads="1"/>
              </p:cNvSpPr>
              <p:nvPr/>
            </p:nvSpPr>
            <p:spPr bwMode="auto">
              <a:xfrm>
                <a:off x="1982" y="2904"/>
                <a:ext cx="1347"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URLs </a:t>
                </a:r>
                <a:r>
                  <a:rPr lang="en-US" sz="2400" i="1">
                    <a:latin typeface="Lucida Sans" charset="0"/>
                  </a:rPr>
                  <a:t>frontier</a:t>
                </a:r>
              </a:p>
            </p:txBody>
          </p:sp>
        </p:grpSp>
        <p:sp>
          <p:nvSpPr>
            <p:cNvPr id="16" name="Line 14"/>
            <p:cNvSpPr>
              <a:spLocks noChangeShapeType="1"/>
            </p:cNvSpPr>
            <p:nvPr/>
          </p:nvSpPr>
          <p:spPr bwMode="auto">
            <a:xfrm flipV="1">
              <a:off x="1536" y="3168"/>
              <a:ext cx="912" cy="24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7" name="Line 15"/>
            <p:cNvSpPr>
              <a:spLocks noChangeShapeType="1"/>
            </p:cNvSpPr>
            <p:nvPr/>
          </p:nvSpPr>
          <p:spPr bwMode="auto">
            <a:xfrm>
              <a:off x="1536" y="3408"/>
              <a:ext cx="912" cy="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8" name="Line 16"/>
            <p:cNvSpPr>
              <a:spLocks noChangeShapeType="1"/>
            </p:cNvSpPr>
            <p:nvPr/>
          </p:nvSpPr>
          <p:spPr bwMode="auto">
            <a:xfrm>
              <a:off x="1632" y="2448"/>
              <a:ext cx="1104" cy="288"/>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9" name="Line 17"/>
            <p:cNvSpPr>
              <a:spLocks noChangeShapeType="1"/>
            </p:cNvSpPr>
            <p:nvPr/>
          </p:nvSpPr>
          <p:spPr bwMode="auto">
            <a:xfrm flipV="1">
              <a:off x="1968" y="1824"/>
              <a:ext cx="768" cy="96"/>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grpSp>
      <p:sp>
        <p:nvSpPr>
          <p:cNvPr id="22" name="Text Box 18"/>
          <p:cNvSpPr txBox="1">
            <a:spLocks noChangeArrowheads="1"/>
          </p:cNvSpPr>
          <p:nvPr/>
        </p:nvSpPr>
        <p:spPr bwMode="auto">
          <a:xfrm>
            <a:off x="6121400" y="3214688"/>
            <a:ext cx="1987550" cy="457200"/>
          </a:xfrm>
          <a:prstGeom prst="rect">
            <a:avLst/>
          </a:prstGeom>
          <a:noFill/>
          <a:ln w="9525">
            <a:noFill/>
            <a:miter lim="800000"/>
            <a:headEnd/>
            <a:tailEnd/>
          </a:ln>
        </p:spPr>
        <p:txBody>
          <a:bodyPr wrap="none">
            <a:prstTxWarp prst="textNoShape">
              <a:avLst/>
            </a:prstTxWarp>
            <a:spAutoFit/>
          </a:bodyPr>
          <a:lstStyle/>
          <a:p>
            <a:pPr algn="r"/>
            <a:r>
              <a:rPr lang="en-US" sz="2400" dirty="0">
                <a:latin typeface="Lucida Sans" charset="0"/>
              </a:rPr>
              <a:t>Unseen Web</a:t>
            </a:r>
          </a:p>
        </p:txBody>
      </p:sp>
      <p:sp>
        <p:nvSpPr>
          <p:cNvPr id="23" name="Oval 19"/>
          <p:cNvSpPr>
            <a:spLocks noChangeArrowheads="1"/>
          </p:cNvSpPr>
          <p:nvPr/>
        </p:nvSpPr>
        <p:spPr bwMode="auto">
          <a:xfrm>
            <a:off x="1339850" y="4005263"/>
            <a:ext cx="1449388" cy="1152525"/>
          </a:xfrm>
          <a:prstGeom prst="ellipse">
            <a:avLst/>
          </a:prstGeom>
          <a:noFill/>
          <a:ln w="25400">
            <a:solidFill>
              <a:srgbClr val="489C62"/>
            </a:solidFill>
            <a:miter lim="800000"/>
            <a:headEnd/>
            <a:tailEnd/>
          </a:ln>
        </p:spPr>
        <p:txBody>
          <a:bodyPr wrap="none" anchor="ctr">
            <a:prstTxWarp prst="textNoShape">
              <a:avLst/>
            </a:prstTxWarp>
            <a:spAutoFit/>
          </a:bodyPr>
          <a:lstStyle/>
          <a:p>
            <a:pPr algn="ctr"/>
            <a:r>
              <a:rPr lang="en-US" sz="2400">
                <a:latin typeface="Lucida Sans" charset="0"/>
              </a:rPr>
              <a:t>Seed</a:t>
            </a:r>
          </a:p>
          <a:p>
            <a:pPr algn="ctr"/>
            <a:r>
              <a:rPr lang="en-US" sz="2400">
                <a:latin typeface="Lucida Sans" charset="0"/>
              </a:rPr>
              <a:t>pages</a:t>
            </a:r>
          </a:p>
        </p:txBody>
      </p:sp>
      <p:sp>
        <p:nvSpPr>
          <p:cNvPr id="24" name="Line 20"/>
          <p:cNvSpPr>
            <a:spLocks noChangeShapeType="1"/>
          </p:cNvSpPr>
          <p:nvPr/>
        </p:nvSpPr>
        <p:spPr bwMode="auto">
          <a:xfrm flipV="1">
            <a:off x="1866900" y="3327400"/>
            <a:ext cx="0" cy="7620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25" name="Line 21"/>
          <p:cNvSpPr>
            <a:spLocks noChangeShapeType="1"/>
          </p:cNvSpPr>
          <p:nvPr/>
        </p:nvSpPr>
        <p:spPr bwMode="auto">
          <a:xfrm flipV="1">
            <a:off x="2095500" y="3251200"/>
            <a:ext cx="304800" cy="8382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82931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152400"/>
            <a:ext cx="4114800" cy="914400"/>
          </a:xfrm>
        </p:spPr>
        <p:txBody>
          <a:bodyPr/>
          <a:lstStyle/>
          <a:p>
            <a:pPr algn="l"/>
            <a:r>
              <a:rPr lang="en-US" dirty="0"/>
              <a:t>Google hacking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3733800" cy="4937760"/>
          </a:xfrm>
        </p:spPr>
        <p:txBody>
          <a:bodyPr>
            <a:normAutofit lnSpcReduction="10000"/>
          </a:bodyPr>
          <a:lstStyle/>
          <a:p>
            <a:r>
              <a:rPr lang="en-US" dirty="0"/>
              <a:t>Google </a:t>
            </a:r>
            <a:r>
              <a:rPr lang="en-US" dirty="0" err="1"/>
              <a:t>oferece</a:t>
            </a:r>
            <a:r>
              <a:rPr lang="en-US" dirty="0"/>
              <a:t> keywords para </a:t>
            </a:r>
            <a:r>
              <a:rPr lang="en-US" dirty="0" err="1"/>
              <a:t>procuras</a:t>
            </a:r>
            <a:r>
              <a:rPr lang="en-US" dirty="0"/>
              <a:t> </a:t>
            </a:r>
            <a:r>
              <a:rPr lang="en-US" dirty="0" err="1"/>
              <a:t>avançadas</a:t>
            </a:r>
            <a:endParaRPr lang="en-US" dirty="0"/>
          </a:p>
          <a:p>
            <a:pPr lvl="1"/>
            <a:r>
              <a:rPr lang="en-US" dirty="0" err="1"/>
              <a:t>Operadores</a:t>
            </a:r>
            <a:r>
              <a:rPr lang="en-US" dirty="0"/>
              <a:t> </a:t>
            </a:r>
            <a:r>
              <a:rPr lang="en-US" dirty="0" err="1"/>
              <a:t>lógicos</a:t>
            </a:r>
            <a:r>
              <a:rPr lang="en-US" dirty="0"/>
              <a:t> </a:t>
            </a:r>
            <a:r>
              <a:rPr lang="en-US" dirty="0" err="1"/>
              <a:t>em</a:t>
            </a:r>
            <a:r>
              <a:rPr lang="en-US" dirty="0"/>
              <a:t> </a:t>
            </a:r>
            <a:r>
              <a:rPr lang="en-US" dirty="0" err="1"/>
              <a:t>expressões</a:t>
            </a:r>
            <a:r>
              <a:rPr lang="en-US" dirty="0"/>
              <a:t> de </a:t>
            </a:r>
            <a:r>
              <a:rPr lang="en-US" dirty="0" err="1"/>
              <a:t>pesquisa</a:t>
            </a:r>
            <a:endParaRPr lang="en-US" dirty="0"/>
          </a:p>
          <a:p>
            <a:pPr lvl="1"/>
            <a:r>
              <a:rPr lang="en-US" dirty="0" err="1"/>
              <a:t>Atributos</a:t>
            </a:r>
            <a:r>
              <a:rPr lang="en-US" dirty="0"/>
              <a:t> </a:t>
            </a:r>
            <a:r>
              <a:rPr lang="en-US" dirty="0" err="1"/>
              <a:t>avançados</a:t>
            </a:r>
            <a:r>
              <a:rPr lang="en-US" dirty="0"/>
              <a:t> de </a:t>
            </a:r>
            <a:r>
              <a:rPr lang="en-US" dirty="0" err="1"/>
              <a:t>pesquisa</a:t>
            </a:r>
            <a:r>
              <a:rPr lang="en-US" dirty="0"/>
              <a:t>: </a:t>
            </a:r>
            <a:r>
              <a:rPr lang="en-US" b="1" dirty="0"/>
              <a:t>“login password </a:t>
            </a:r>
            <a:r>
              <a:rPr lang="en-US" b="1" dirty="0" err="1"/>
              <a:t>filetype:pdf</a:t>
            </a:r>
            <a:r>
              <a:rPr lang="en-US" b="1" dirty="0"/>
              <a:t>”</a:t>
            </a:r>
          </a:p>
          <a:p>
            <a:pPr lvl="1"/>
            <a:endParaRPr lang="en-US" b="1" dirty="0"/>
          </a:p>
          <a:p>
            <a:r>
              <a:rPr lang="en-US" dirty="0"/>
              <a:t>Para saber </a:t>
            </a:r>
            <a:r>
              <a:rPr lang="en-US" dirty="0" err="1"/>
              <a:t>mais</a:t>
            </a:r>
            <a:r>
              <a:rPr lang="en-US" dirty="0"/>
              <a:t>:</a:t>
            </a:r>
          </a:p>
          <a:p>
            <a:pPr lvl="1"/>
            <a:r>
              <a:rPr lang="en-US" dirty="0">
                <a:hlinkClick r:id="rId2"/>
              </a:rPr>
              <a:t>http://www.mrjoeyjohnson.com/Google.Hacking.Filters.pdf</a:t>
            </a:r>
            <a:r>
              <a:rPr lang="en-US" dirty="0"/>
              <a:t> </a:t>
            </a:r>
          </a:p>
        </p:txBody>
      </p:sp>
      <p:pic>
        <p:nvPicPr>
          <p:cNvPr id="7" name="Picture 6">
            <a:extLst>
              <a:ext uri="{FF2B5EF4-FFF2-40B4-BE49-F238E27FC236}">
                <a16:creationId xmlns:a16="http://schemas.microsoft.com/office/drawing/2014/main" id="{DB57A80B-C3B9-EA4B-94B6-34AEACF50BED}"/>
              </a:ext>
            </a:extLst>
          </p:cNvPr>
          <p:cNvPicPr>
            <a:picLocks noChangeAspect="1"/>
          </p:cNvPicPr>
          <p:nvPr/>
        </p:nvPicPr>
        <p:blipFill>
          <a:blip r:embed="rId3"/>
          <a:stretch>
            <a:fillRect/>
          </a:stretch>
        </p:blipFill>
        <p:spPr>
          <a:xfrm>
            <a:off x="5422900" y="262255"/>
            <a:ext cx="3187700" cy="5994400"/>
          </a:xfrm>
          <a:prstGeom prst="rect">
            <a:avLst/>
          </a:prstGeom>
        </p:spPr>
      </p:pic>
    </p:spTree>
    <p:extLst>
      <p:ext uri="{BB962C8B-B14F-4D97-AF65-F5344CB8AC3E}">
        <p14:creationId xmlns:p14="http://schemas.microsoft.com/office/powerpoint/2010/main" val="2070333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Exmplos</a:t>
            </a:r>
            <a:r>
              <a:rPr lang="en-US" dirty="0"/>
              <a:t>: </a:t>
            </a:r>
            <a:r>
              <a:rPr lang="en-US" dirty="0" err="1"/>
              <a:t>Pesquisar</a:t>
            </a:r>
            <a:r>
              <a:rPr lang="en-US" dirty="0"/>
              <a:t> </a:t>
            </a:r>
            <a:r>
              <a:rPr lang="en-US" dirty="0" err="1"/>
              <a:t>tipos</a:t>
            </a:r>
            <a:r>
              <a:rPr lang="en-US" dirty="0"/>
              <a:t> de </a:t>
            </a:r>
            <a:r>
              <a:rPr lang="en-US" dirty="0" err="1"/>
              <a:t>ficheiros</a:t>
            </a:r>
            <a:r>
              <a:rPr lang="en-US" dirty="0"/>
              <a:t> </a:t>
            </a:r>
            <a:r>
              <a:rPr lang="en-US" dirty="0" err="1"/>
              <a:t>sensíveis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762000"/>
          </a:xfrm>
        </p:spPr>
        <p:txBody>
          <a:bodyPr>
            <a:normAutofit/>
          </a:bodyPr>
          <a:lstStyle/>
          <a:p>
            <a:r>
              <a:rPr lang="en-US" dirty="0"/>
              <a:t>filetype: </a:t>
            </a:r>
            <a:r>
              <a:rPr lang="en-US" dirty="0" err="1"/>
              <a:t>restringe</a:t>
            </a:r>
            <a:r>
              <a:rPr lang="en-US" dirty="0"/>
              <a:t> </a:t>
            </a:r>
            <a:r>
              <a:rPr lang="en-US" dirty="0" err="1"/>
              <a:t>pesquisas</a:t>
            </a:r>
            <a:r>
              <a:rPr lang="en-US" dirty="0"/>
              <a:t> </a:t>
            </a:r>
            <a:r>
              <a:rPr lang="en-US" dirty="0" err="1"/>
              <a:t>ao</a:t>
            </a:r>
            <a:r>
              <a:rPr lang="en-US" dirty="0"/>
              <a:t> </a:t>
            </a:r>
            <a:r>
              <a:rPr lang="en-US" dirty="0" err="1"/>
              <a:t>tipo</a:t>
            </a:r>
            <a:r>
              <a:rPr lang="en-US" dirty="0"/>
              <a:t> de </a:t>
            </a:r>
            <a:r>
              <a:rPr lang="en-US" dirty="0" err="1"/>
              <a:t>ficheiro</a:t>
            </a:r>
            <a:endParaRPr lang="en-US" dirty="0"/>
          </a:p>
        </p:txBody>
      </p:sp>
      <p:pic>
        <p:nvPicPr>
          <p:cNvPr id="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56350"/>
            <a:ext cx="6705600" cy="4392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useBgFill="1">
        <p:nvSpPr>
          <p:cNvPr id="9" name="Rectangle 19"/>
          <p:cNvSpPr>
            <a:spLocks noChangeArrowheads="1"/>
          </p:cNvSpPr>
          <p:nvPr/>
        </p:nvSpPr>
        <p:spPr bwMode="auto">
          <a:xfrm>
            <a:off x="5562600" y="1752600"/>
            <a:ext cx="3276600" cy="860425"/>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spAutoFit/>
          </a:bodyPr>
          <a:lstStyle/>
          <a:p>
            <a:pPr algn="ctr" eaLnBrk="0" hangingPunct="0">
              <a:spcBef>
                <a:spcPct val="50000"/>
              </a:spcBef>
            </a:pPr>
            <a:r>
              <a:rPr lang="en-US" sz="2400" b="0" dirty="0" err="1">
                <a:solidFill>
                  <a:schemeClr val="tx1"/>
                </a:solidFill>
                <a:effectLst>
                  <a:outerShdw blurRad="38100" dist="38100" dir="2700000" algn="tl">
                    <a:srgbClr val="000000"/>
                  </a:outerShdw>
                </a:effectLst>
                <a:latin typeface="Arial" charset="0"/>
              </a:rPr>
              <a:t>filetype:xls</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checking account</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credit card</a:t>
            </a:r>
            <a:r>
              <a:rPr lang="ja-JP" altLang="en-US" sz="2400" b="0" dirty="0">
                <a:solidFill>
                  <a:schemeClr val="tx1"/>
                </a:solidFill>
                <a:effectLst>
                  <a:outerShdw blurRad="38100" dist="38100" dir="2700000" algn="tl">
                    <a:srgbClr val="000000"/>
                  </a:outerShdw>
                </a:effectLst>
                <a:latin typeface="Arial"/>
              </a:rPr>
              <a:t>”</a:t>
            </a:r>
            <a:endParaRPr lang="en-US" sz="2400" b="0" dirty="0">
              <a:solidFill>
                <a:schemeClr val="tx1"/>
              </a:solidFill>
              <a:effectLst>
                <a:outerShdw blurRad="38100" dist="38100" dir="2700000" algn="tl">
                  <a:srgbClr val="000000"/>
                </a:outerShdw>
              </a:effectLst>
              <a:latin typeface="Arial" charset="0"/>
            </a:endParaRPr>
          </a:p>
        </p:txBody>
      </p:sp>
    </p:spTree>
    <p:extLst>
      <p:ext uri="{BB962C8B-B14F-4D97-AF65-F5344CB8AC3E}">
        <p14:creationId xmlns:p14="http://schemas.microsoft.com/office/powerpoint/2010/main" val="380000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a:t>
            </a:r>
            <a:r>
              <a:rPr lang="en-US" dirty="0"/>
              <a:t>: </a:t>
            </a:r>
            <a:r>
              <a:rPr lang="en-US" dirty="0" err="1"/>
              <a:t>Encontrar</a:t>
            </a:r>
            <a:r>
              <a:rPr lang="en-US" dirty="0"/>
              <a:t> </a:t>
            </a:r>
            <a:r>
              <a:rPr lang="en-US" dirty="0" err="1"/>
              <a:t>servidores</a:t>
            </a:r>
            <a:r>
              <a:rPr lang="en-US" dirty="0"/>
              <a:t> </a:t>
            </a:r>
            <a:r>
              <a:rPr lang="en-US" dirty="0" err="1"/>
              <a:t>expostos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1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47196"/>
            <a:ext cx="4055269" cy="43916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useBgFill="1">
        <p:nvSpPr>
          <p:cNvPr id="11" name="Rectangle 4"/>
          <p:cNvSpPr>
            <a:spLocks noChangeArrowheads="1"/>
          </p:cNvSpPr>
          <p:nvPr/>
        </p:nvSpPr>
        <p:spPr bwMode="auto">
          <a:xfrm>
            <a:off x="688848" y="5421312"/>
            <a:ext cx="3578352" cy="708528"/>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intitle:"Welcome to Windows 2000 Internet Services" </a:t>
            </a: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338" y="1419225"/>
            <a:ext cx="3978332" cy="3152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useBgFill="1">
        <p:nvSpPr>
          <p:cNvPr id="15" name="Rectangle 4"/>
          <p:cNvSpPr>
            <a:spLocks noChangeArrowheads="1"/>
          </p:cNvSpPr>
          <p:nvPr/>
        </p:nvSpPr>
        <p:spPr bwMode="auto">
          <a:xfrm>
            <a:off x="5257800" y="4267200"/>
            <a:ext cx="3124200" cy="1016305"/>
          </a:xfrm>
          <a:prstGeom prst="rect">
            <a:avLst/>
          </a:prstGeom>
          <a:ln w="38100" cmpd="dbl">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intitle:"Under construction" "does not currently have"</a:t>
            </a:r>
            <a:r>
              <a:rPr lang="en-US" sz="1800" b="0">
                <a:solidFill>
                  <a:schemeClr val="tx1"/>
                </a:solidFill>
                <a:effectLst/>
                <a:latin typeface="Arial" charset="0"/>
              </a:rPr>
              <a:t> </a:t>
            </a:r>
          </a:p>
        </p:txBody>
      </p:sp>
    </p:spTree>
    <p:extLst>
      <p:ext uri="{BB962C8B-B14F-4D97-AF65-F5344CB8AC3E}">
        <p14:creationId xmlns:p14="http://schemas.microsoft.com/office/powerpoint/2010/main" val="2759705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a:t>
            </a:r>
            <a:r>
              <a:rPr lang="en-US" dirty="0"/>
              <a:t>: </a:t>
            </a:r>
            <a:r>
              <a:rPr lang="en-US" dirty="0" err="1"/>
              <a:t>Encontrar</a:t>
            </a:r>
            <a:r>
              <a:rPr lang="en-US" dirty="0"/>
              <a:t> webcams </a:t>
            </a:r>
            <a:r>
              <a:rPr lang="en-US" dirty="0" err="1"/>
              <a:t>expostas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19200"/>
            <a:ext cx="5334000" cy="2209800"/>
          </a:xfrm>
        </p:spPr>
        <p:txBody>
          <a:bodyPr>
            <a:normAutofit/>
          </a:bodyPr>
          <a:lstStyle/>
          <a:p>
            <a:r>
              <a:rPr lang="en-US" dirty="0"/>
              <a:t>Para </a:t>
            </a:r>
            <a:r>
              <a:rPr lang="en-US" dirty="0" err="1"/>
              <a:t>encontar</a:t>
            </a:r>
            <a:r>
              <a:rPr lang="en-US" dirty="0"/>
              <a:t> webcams </a:t>
            </a:r>
            <a:r>
              <a:rPr lang="en-US" dirty="0" err="1"/>
              <a:t>não</a:t>
            </a:r>
            <a:r>
              <a:rPr lang="en-US" dirty="0"/>
              <a:t> </a:t>
            </a:r>
            <a:r>
              <a:rPr lang="en-US" dirty="0" err="1"/>
              <a:t>proteginas</a:t>
            </a:r>
            <a:r>
              <a:rPr lang="en-US" dirty="0"/>
              <a:t> </a:t>
            </a:r>
            <a:r>
              <a:rPr lang="en-US" dirty="0" err="1"/>
              <a:t>na</a:t>
            </a:r>
            <a:r>
              <a:rPr lang="en-US" dirty="0"/>
              <a:t> Internet, </a:t>
            </a:r>
            <a:r>
              <a:rPr lang="en-US" dirty="0" err="1"/>
              <a:t>usar</a:t>
            </a:r>
            <a:r>
              <a:rPr lang="en-US" dirty="0"/>
              <a:t> a </a:t>
            </a:r>
            <a:r>
              <a:rPr lang="en-US" dirty="0" err="1"/>
              <a:t>pesquisa</a:t>
            </a:r>
            <a:r>
              <a:rPr lang="en-US" dirty="0"/>
              <a:t> </a:t>
            </a:r>
            <a:r>
              <a:rPr lang="en-US" dirty="0" err="1"/>
              <a:t>seguinte</a:t>
            </a:r>
            <a:r>
              <a:rPr lang="en-US" dirty="0"/>
              <a:t>:</a:t>
            </a:r>
          </a:p>
          <a:p>
            <a:pPr lvl="1"/>
            <a:r>
              <a:rPr lang="en-US" dirty="0" err="1"/>
              <a:t>inurl</a:t>
            </a:r>
            <a:r>
              <a:rPr lang="en-US" dirty="0"/>
              <a:t>:/</a:t>
            </a:r>
            <a:r>
              <a:rPr lang="en-US" dirty="0" err="1"/>
              <a:t>view.shtml</a:t>
            </a:r>
            <a:endParaRPr lang="en-US" dirty="0"/>
          </a:p>
        </p:txBody>
      </p:sp>
      <p:pic>
        <p:nvPicPr>
          <p:cNvPr id="7" name="Picture 6"/>
          <p:cNvPicPr>
            <a:picLocks noChangeAspect="1"/>
          </p:cNvPicPr>
          <p:nvPr/>
        </p:nvPicPr>
        <p:blipFill>
          <a:blip r:embed="rId2"/>
          <a:stretch>
            <a:fillRect/>
          </a:stretch>
        </p:blipFill>
        <p:spPr>
          <a:xfrm>
            <a:off x="5410200" y="1422400"/>
            <a:ext cx="3426047" cy="2540000"/>
          </a:xfrm>
          <a:prstGeom prst="rect">
            <a:avLst/>
          </a:prstGeom>
          <a:ln>
            <a:solidFill>
              <a:srgbClr val="000000"/>
            </a:solidFill>
          </a:ln>
        </p:spPr>
      </p:pic>
      <p:sp>
        <p:nvSpPr>
          <p:cNvPr id="8" name="Content Placeholder 5"/>
          <p:cNvSpPr txBox="1">
            <a:spLocks/>
          </p:cNvSpPr>
          <p:nvPr/>
        </p:nvSpPr>
        <p:spPr>
          <a:xfrm>
            <a:off x="228600" y="3549650"/>
            <a:ext cx="8381869" cy="2774950"/>
          </a:xfrm>
          <a:prstGeom prst="rect">
            <a:avLst/>
          </a:prstGeom>
        </p:spPr>
        <p:txBody>
          <a:bodyPr vert="horz">
            <a:normAutofit fontScale="925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3"/>
            <a:endParaRPr lang="en-US" dirty="0"/>
          </a:p>
          <a:p>
            <a:pPr lvl="1"/>
            <a:endParaRPr lang="en-US" dirty="0"/>
          </a:p>
          <a:p>
            <a:r>
              <a:rPr lang="en-US" dirty="0" err="1"/>
              <a:t>Também</a:t>
            </a:r>
            <a:r>
              <a:rPr lang="en-US" dirty="0"/>
              <a:t> </a:t>
            </a:r>
            <a:r>
              <a:rPr lang="en-US" dirty="0" err="1"/>
              <a:t>é</a:t>
            </a:r>
            <a:r>
              <a:rPr lang="en-US" dirty="0"/>
              <a:t> </a:t>
            </a:r>
            <a:r>
              <a:rPr lang="en-US" dirty="0" err="1"/>
              <a:t>possível</a:t>
            </a:r>
            <a:r>
              <a:rPr lang="en-US" dirty="0"/>
              <a:t> </a:t>
            </a:r>
            <a:r>
              <a:rPr lang="en-US" dirty="0" err="1"/>
              <a:t>restringir</a:t>
            </a:r>
            <a:r>
              <a:rPr lang="en-US" dirty="0"/>
              <a:t> </a:t>
            </a:r>
            <a:r>
              <a:rPr lang="en-US" dirty="0" err="1"/>
              <a:t>por</a:t>
            </a:r>
            <a:r>
              <a:rPr lang="en-US" dirty="0"/>
              <a:t> </a:t>
            </a:r>
            <a:r>
              <a:rPr lang="en-US" dirty="0" err="1"/>
              <a:t>padrões</a:t>
            </a:r>
            <a:r>
              <a:rPr lang="en-US" dirty="0"/>
              <a:t> de URL </a:t>
            </a:r>
            <a:r>
              <a:rPr lang="en-US" dirty="0" err="1"/>
              <a:t>específicos</a:t>
            </a:r>
            <a:r>
              <a:rPr lang="en-US" dirty="0"/>
              <a:t> do </a:t>
            </a:r>
            <a:r>
              <a:rPr lang="en-US" dirty="0" err="1"/>
              <a:t>fabricante</a:t>
            </a:r>
            <a:r>
              <a:rPr lang="en-US" dirty="0"/>
              <a:t> </a:t>
            </a:r>
            <a:r>
              <a:rPr lang="en-US" dirty="0" err="1"/>
              <a:t>ou</a:t>
            </a:r>
            <a:r>
              <a:rPr lang="en-US" dirty="0"/>
              <a:t> </a:t>
            </a:r>
            <a:r>
              <a:rPr lang="en-US" dirty="0" err="1"/>
              <a:t>modelo</a:t>
            </a:r>
            <a:endParaRPr lang="en-US" dirty="0"/>
          </a:p>
          <a:p>
            <a:pPr lvl="1"/>
            <a:r>
              <a:rPr lang="en-US" dirty="0" err="1"/>
              <a:t>inurl:ViewerFrame?Mode</a:t>
            </a:r>
            <a:r>
              <a:rPr lang="en-US" dirty="0"/>
              <a:t>=</a:t>
            </a:r>
          </a:p>
          <a:p>
            <a:pPr lvl="1"/>
            <a:r>
              <a:rPr lang="en-US" dirty="0" err="1"/>
              <a:t>inurl:ViewerFrame?Mode</a:t>
            </a:r>
            <a:r>
              <a:rPr lang="en-US" dirty="0"/>
              <a:t>=Refresh</a:t>
            </a:r>
          </a:p>
          <a:p>
            <a:pPr lvl="1"/>
            <a:r>
              <a:rPr lang="en-US" dirty="0" err="1"/>
              <a:t>inurl:axis-cgi</a:t>
            </a:r>
            <a:r>
              <a:rPr lang="en-US" dirty="0"/>
              <a:t>/jpg</a:t>
            </a:r>
          </a:p>
          <a:p>
            <a:pPr lvl="1"/>
            <a:r>
              <a:rPr lang="en-US" dirty="0"/>
              <a:t>...</a:t>
            </a:r>
          </a:p>
        </p:txBody>
      </p:sp>
    </p:spTree>
    <p:extLst>
      <p:ext uri="{BB962C8B-B14F-4D97-AF65-F5344CB8AC3E}">
        <p14:creationId xmlns:p14="http://schemas.microsoft.com/office/powerpoint/2010/main" val="1755873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848600" cy="914400"/>
          </a:xfrm>
        </p:spPr>
        <p:txBody>
          <a:bodyPr>
            <a:normAutofit/>
          </a:bodyPr>
          <a:lstStyle/>
          <a:p>
            <a:r>
              <a:rPr lang="en-US" dirty="0"/>
              <a:t>Google hacking: </a:t>
            </a:r>
            <a:r>
              <a:rPr lang="en-US" dirty="0" err="1"/>
              <a:t>Livros</a:t>
            </a:r>
            <a:r>
              <a:rPr lang="en-US" dirty="0"/>
              <a:t> </a:t>
            </a:r>
            <a:r>
              <a:rPr lang="en-US" dirty="0" err="1"/>
              <a:t>inteiros</a:t>
            </a:r>
            <a:r>
              <a:rPr lang="en-US" dirty="0"/>
              <a:t> </a:t>
            </a:r>
            <a:r>
              <a:rPr lang="en-US" dirty="0" err="1"/>
              <a:t>sobre</a:t>
            </a:r>
            <a:r>
              <a:rPr lang="en-US" dirty="0"/>
              <a:t> </a:t>
            </a:r>
            <a:r>
              <a:rPr lang="en-US" dirty="0" err="1"/>
              <a:t>isto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2385822" y="2362200"/>
            <a:ext cx="3024378" cy="3733800"/>
          </a:xfrm>
          <a:prstGeom prst="rect">
            <a:avLst/>
          </a:prstGeom>
        </p:spPr>
      </p:pic>
      <p:pic>
        <p:nvPicPr>
          <p:cNvPr id="8" name="Picture 7"/>
          <p:cNvPicPr>
            <a:picLocks noChangeAspect="1"/>
          </p:cNvPicPr>
          <p:nvPr/>
        </p:nvPicPr>
        <p:blipFill>
          <a:blip r:embed="rId4"/>
          <a:stretch>
            <a:fillRect/>
          </a:stretch>
        </p:blipFill>
        <p:spPr>
          <a:xfrm>
            <a:off x="248286" y="1371600"/>
            <a:ext cx="1961514" cy="2804966"/>
          </a:xfrm>
          <a:prstGeom prst="rect">
            <a:avLst/>
          </a:prstGeom>
        </p:spPr>
      </p:pic>
      <p:sp>
        <p:nvSpPr>
          <p:cNvPr id="9" name="Rectangle 3"/>
          <p:cNvSpPr txBox="1">
            <a:spLocks noChangeArrowheads="1"/>
          </p:cNvSpPr>
          <p:nvPr/>
        </p:nvSpPr>
        <p:spPr>
          <a:xfrm>
            <a:off x="5562600" y="1143000"/>
            <a:ext cx="3505200" cy="4648200"/>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1600" b="1" i="1" dirty="0" err="1"/>
              <a:t>Dornfest</a:t>
            </a:r>
            <a:r>
              <a:rPr lang="en-US" sz="1600" b="1" i="1" dirty="0"/>
              <a:t>, </a:t>
            </a:r>
            <a:r>
              <a:rPr lang="en-US" sz="1600" b="1" i="1" dirty="0" err="1"/>
              <a:t>Rael</a:t>
            </a:r>
            <a:r>
              <a:rPr lang="en-US" sz="1600" b="1" i="1" dirty="0"/>
              <a:t>, </a:t>
            </a:r>
            <a:r>
              <a:rPr lang="en-US" sz="1600" b="1" dirty="0"/>
              <a:t>Google Hacks 3</a:t>
            </a:r>
            <a:r>
              <a:rPr lang="en-US" sz="1600" b="1" baseline="30000" dirty="0"/>
              <a:t>rd</a:t>
            </a:r>
            <a:r>
              <a:rPr lang="en-US" sz="1600" b="1" dirty="0"/>
              <a:t> </a:t>
            </a:r>
            <a:r>
              <a:rPr lang="en-US" sz="1600" b="1" dirty="0" err="1"/>
              <a:t>ed</a:t>
            </a:r>
            <a:r>
              <a:rPr lang="en-US" sz="1600" b="1" i="1" dirty="0"/>
              <a:t>, O</a:t>
            </a:r>
            <a:r>
              <a:rPr lang="ja-JP" altLang="en-US" sz="1600" b="1" i="1" dirty="0">
                <a:latin typeface="Arial"/>
              </a:rPr>
              <a:t>’</a:t>
            </a:r>
            <a:r>
              <a:rPr lang="en-US" sz="1600" b="1" i="1" dirty="0" err="1"/>
              <a:t>Rielly</a:t>
            </a:r>
            <a:r>
              <a:rPr lang="en-US" sz="1600" b="1" i="1" dirty="0"/>
              <a:t>, (2006)</a:t>
            </a:r>
          </a:p>
          <a:p>
            <a:pPr marL="0" indent="0">
              <a:buNone/>
            </a:pPr>
            <a:endParaRPr lang="en-US" sz="1600" b="1" i="1" dirty="0"/>
          </a:p>
          <a:p>
            <a:pPr marL="0" indent="0">
              <a:buNone/>
            </a:pPr>
            <a:r>
              <a:rPr lang="en-US" sz="1600" b="1" i="1" dirty="0"/>
              <a:t>Ethical Hacking,</a:t>
            </a:r>
            <a:r>
              <a:rPr lang="en-US" sz="1600" dirty="0"/>
              <a:t> </a:t>
            </a:r>
            <a:r>
              <a:rPr lang="en-US" sz="1600" dirty="0">
                <a:hlinkClick r:id="rId5"/>
              </a:rPr>
              <a:t>http://www.nc-net.info/2006conf/Ethical_Hacking_Presentation_October_2006.ppt</a:t>
            </a:r>
            <a:r>
              <a:rPr lang="en-US" sz="1600" dirty="0"/>
              <a:t> </a:t>
            </a:r>
          </a:p>
          <a:p>
            <a:pPr marL="0" indent="0">
              <a:buNone/>
            </a:pPr>
            <a:endParaRPr lang="en-US" sz="1600" b="1" dirty="0"/>
          </a:p>
          <a:p>
            <a:pPr marL="0" indent="0">
              <a:buNone/>
            </a:pPr>
            <a:r>
              <a:rPr lang="en-US" sz="1600" b="1" dirty="0"/>
              <a:t>A cheat sheet of Google search features</a:t>
            </a:r>
            <a:r>
              <a:rPr lang="en-US" sz="1600" dirty="0"/>
              <a:t>: </a:t>
            </a:r>
            <a:r>
              <a:rPr lang="en-US" sz="1600" dirty="0">
                <a:hlinkClick r:id="rId6"/>
              </a:rPr>
              <a:t>http://www.google.com/intl/en/help/features.html</a:t>
            </a:r>
            <a:r>
              <a:rPr lang="en-US" sz="1600" dirty="0"/>
              <a:t> </a:t>
            </a:r>
          </a:p>
          <a:p>
            <a:pPr marL="0" indent="0">
              <a:buNone/>
            </a:pPr>
            <a:endParaRPr lang="en-US" sz="1600" b="1" dirty="0"/>
          </a:p>
          <a:p>
            <a:pPr marL="0" indent="0">
              <a:buNone/>
            </a:pPr>
            <a:r>
              <a:rPr lang="en-US" sz="1600" b="1" dirty="0"/>
              <a:t>A Cheat Sheet for Google Search Hacks -- how to find information fast and efficiently</a:t>
            </a:r>
            <a:r>
              <a:rPr lang="en-US" sz="1600" dirty="0"/>
              <a:t> </a:t>
            </a:r>
            <a:r>
              <a:rPr lang="en-US" sz="1600" dirty="0">
                <a:hlinkClick r:id="rId7"/>
              </a:rPr>
              <a:t>http://www.expertsforge.com/Security/hacking-everything-using-google-3.asp</a:t>
            </a:r>
            <a:r>
              <a:rPr lang="en-US" sz="1600" dirty="0"/>
              <a:t> </a:t>
            </a:r>
          </a:p>
        </p:txBody>
      </p:sp>
    </p:spTree>
    <p:extLst>
      <p:ext uri="{BB962C8B-B14F-4D97-AF65-F5344CB8AC3E}">
        <p14:creationId xmlns:p14="http://schemas.microsoft.com/office/powerpoint/2010/main" val="403362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34440"/>
            <a:ext cx="3428999" cy="4937760"/>
          </a:xfrm>
        </p:spPr>
        <p:txBody>
          <a:bodyPr>
            <a:normAutofit lnSpcReduction="10000"/>
          </a:bodyPr>
          <a:lstStyle/>
          <a:p>
            <a:endParaRPr lang="en-US" dirty="0"/>
          </a:p>
          <a:p>
            <a:r>
              <a:rPr lang="en-US" dirty="0" err="1"/>
              <a:t>Parte</a:t>
            </a:r>
            <a:r>
              <a:rPr lang="en-US" dirty="0"/>
              <a:t> da Web que </a:t>
            </a:r>
            <a:r>
              <a:rPr lang="en-US" dirty="0" err="1"/>
              <a:t>não</a:t>
            </a:r>
            <a:r>
              <a:rPr lang="en-US" dirty="0"/>
              <a:t> </a:t>
            </a:r>
            <a:r>
              <a:rPr lang="en-US" dirty="0" err="1"/>
              <a:t>é</a:t>
            </a:r>
            <a:r>
              <a:rPr lang="en-US" dirty="0"/>
              <a:t> </a:t>
            </a:r>
            <a:r>
              <a:rPr lang="en-US" dirty="0" err="1"/>
              <a:t>indexada</a:t>
            </a:r>
            <a:r>
              <a:rPr lang="en-US" dirty="0"/>
              <a:t> </a:t>
            </a:r>
            <a:r>
              <a:rPr lang="en-US" dirty="0" err="1"/>
              <a:t>por</a:t>
            </a:r>
            <a:r>
              <a:rPr lang="en-US" dirty="0"/>
              <a:t> </a:t>
            </a:r>
            <a:r>
              <a:rPr lang="en-US" dirty="0" err="1"/>
              <a:t>motores</a:t>
            </a:r>
            <a:r>
              <a:rPr lang="en-US" dirty="0"/>
              <a:t> de </a:t>
            </a:r>
            <a:r>
              <a:rPr lang="en-US" dirty="0" err="1"/>
              <a:t>busca</a:t>
            </a:r>
            <a:r>
              <a:rPr lang="en-US" dirty="0"/>
              <a:t> </a:t>
            </a:r>
            <a:r>
              <a:rPr lang="en-US" dirty="0" err="1"/>
              <a:t>convencionais</a:t>
            </a:r>
            <a:r>
              <a:rPr lang="en-US" dirty="0"/>
              <a:t>, logo </a:t>
            </a:r>
            <a:r>
              <a:rPr lang="en-US" dirty="0" err="1"/>
              <a:t>não</a:t>
            </a:r>
            <a:r>
              <a:rPr lang="en-US" dirty="0"/>
              <a:t> </a:t>
            </a:r>
            <a:r>
              <a:rPr lang="en-US" dirty="0" err="1"/>
              <a:t>aparece</a:t>
            </a:r>
            <a:r>
              <a:rPr lang="en-US" dirty="0"/>
              <a:t> </a:t>
            </a:r>
            <a:r>
              <a:rPr lang="en-US" dirty="0" err="1"/>
              <a:t>nos</a:t>
            </a:r>
            <a:r>
              <a:rPr lang="en-US" dirty="0"/>
              <a:t> </a:t>
            </a:r>
            <a:r>
              <a:rPr lang="en-US" dirty="0" err="1"/>
              <a:t>resultados</a:t>
            </a:r>
            <a:endParaRPr lang="en-US" dirty="0"/>
          </a:p>
          <a:p>
            <a:endParaRPr lang="en-US" dirty="0"/>
          </a:p>
          <a:p>
            <a:r>
              <a:rPr lang="en-US" dirty="0" err="1"/>
              <a:t>Porque</a:t>
            </a:r>
            <a:r>
              <a:rPr lang="en-US" dirty="0"/>
              <a:t> </a:t>
            </a:r>
            <a:r>
              <a:rPr lang="en-US" dirty="0" err="1"/>
              <a:t>não</a:t>
            </a:r>
            <a:r>
              <a:rPr lang="en-US" dirty="0"/>
              <a:t> </a:t>
            </a:r>
            <a:r>
              <a:rPr lang="en-US" dirty="0" err="1"/>
              <a:t>é</a:t>
            </a:r>
            <a:r>
              <a:rPr lang="en-US" dirty="0"/>
              <a:t> </a:t>
            </a:r>
            <a:r>
              <a:rPr lang="en-US" dirty="0" err="1"/>
              <a:t>indexado</a:t>
            </a:r>
            <a:r>
              <a:rPr lang="en-US" dirty="0"/>
              <a:t> </a:t>
            </a:r>
            <a:r>
              <a:rPr lang="en-US" dirty="0" err="1"/>
              <a:t>pelos</a:t>
            </a:r>
            <a:r>
              <a:rPr lang="en-US" dirty="0"/>
              <a:t> </a:t>
            </a:r>
            <a:r>
              <a:rPr lang="en-US" dirty="0" err="1"/>
              <a:t>motores</a:t>
            </a:r>
            <a:r>
              <a:rPr lang="en-US" dirty="0"/>
              <a:t> de </a:t>
            </a:r>
            <a:r>
              <a:rPr lang="en-US" dirty="0" err="1"/>
              <a:t>busca</a:t>
            </a:r>
            <a:r>
              <a:rPr lang="en-US" dirty="0"/>
              <a:t> </a:t>
            </a:r>
            <a:r>
              <a:rPr lang="en-US" dirty="0" err="1"/>
              <a:t>típicos</a:t>
            </a:r>
            <a:r>
              <a:rPr lang="en-US" dirty="0"/>
              <a:t>?</a:t>
            </a:r>
          </a:p>
        </p:txBody>
      </p:sp>
      <p:pic>
        <p:nvPicPr>
          <p:cNvPr id="7" name="Picture 6"/>
          <p:cNvPicPr>
            <a:picLocks noChangeAspect="1"/>
          </p:cNvPicPr>
          <p:nvPr/>
        </p:nvPicPr>
        <p:blipFill>
          <a:blip r:embed="rId2"/>
          <a:stretch>
            <a:fillRect/>
          </a:stretch>
        </p:blipFill>
        <p:spPr>
          <a:xfrm>
            <a:off x="3710455" y="1600200"/>
            <a:ext cx="5281145" cy="4191000"/>
          </a:xfrm>
          <a:prstGeom prst="rect">
            <a:avLst/>
          </a:prstGeom>
        </p:spPr>
      </p:pic>
    </p:spTree>
    <p:extLst>
      <p:ext uri="{BB962C8B-B14F-4D97-AF65-F5344CB8AC3E}">
        <p14:creationId xmlns:p14="http://schemas.microsoft.com/office/powerpoint/2010/main" val="105428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1"/>
            <a:endParaRPr lang="en-GB" sz="2000" dirty="0"/>
          </a:p>
          <a:p>
            <a:r>
              <a:rPr lang="en-GB" sz="2400" dirty="0"/>
              <a:t>“</a:t>
            </a:r>
            <a:r>
              <a:rPr lang="en-GB" sz="2400" b="1" dirty="0" err="1"/>
              <a:t>Todo</a:t>
            </a:r>
            <a:r>
              <a:rPr lang="en-GB" sz="2400" b="1" dirty="0"/>
              <a:t> e </a:t>
            </a:r>
            <a:r>
              <a:rPr lang="en-GB" sz="2400" b="1" dirty="0" err="1"/>
              <a:t>qualquer</a:t>
            </a:r>
            <a:r>
              <a:rPr lang="en-GB" sz="2400" b="1" dirty="0"/>
              <a:t> </a:t>
            </a:r>
            <a:r>
              <a:rPr lang="en-GB" sz="2400" b="1" dirty="0" err="1"/>
              <a:t>acto</a:t>
            </a:r>
            <a:r>
              <a:rPr lang="en-GB" sz="2400" b="1" dirty="0"/>
              <a:t> </a:t>
            </a:r>
            <a:r>
              <a:rPr lang="en-GB" sz="2400" b="1" dirty="0" err="1"/>
              <a:t>ilegal</a:t>
            </a:r>
            <a:r>
              <a:rPr lang="en-GB" sz="2400" b="1" dirty="0"/>
              <a:t> </a:t>
            </a:r>
            <a:r>
              <a:rPr lang="en-GB" sz="2400" b="1" dirty="0" err="1"/>
              <a:t>envolvendo</a:t>
            </a:r>
            <a:r>
              <a:rPr lang="en-GB" sz="2400" b="1" dirty="0"/>
              <a:t> um </a:t>
            </a:r>
            <a:r>
              <a:rPr lang="en-GB" sz="2400" b="1" dirty="0" err="1"/>
              <a:t>computador</a:t>
            </a:r>
            <a:r>
              <a:rPr lang="en-GB" sz="2400" b="1" dirty="0"/>
              <a:t>, </a:t>
            </a:r>
            <a:r>
              <a:rPr lang="en-GB" sz="2400" b="1" dirty="0" err="1"/>
              <a:t>os</a:t>
            </a:r>
            <a:r>
              <a:rPr lang="en-GB" sz="2400" b="1" dirty="0"/>
              <a:t> </a:t>
            </a:r>
            <a:r>
              <a:rPr lang="en-GB" sz="2400" b="1" dirty="0" err="1"/>
              <a:t>seus</a:t>
            </a:r>
            <a:r>
              <a:rPr lang="en-GB" sz="2400" b="1" dirty="0"/>
              <a:t> </a:t>
            </a:r>
            <a:r>
              <a:rPr lang="en-GB" sz="2400" b="1" dirty="0" err="1"/>
              <a:t>sistemas</a:t>
            </a:r>
            <a:r>
              <a:rPr lang="en-GB" sz="2400" b="1" dirty="0"/>
              <a:t>, </a:t>
            </a:r>
            <a:r>
              <a:rPr lang="en-GB" sz="2400" b="1" dirty="0" err="1"/>
              <a:t>ou</a:t>
            </a:r>
            <a:r>
              <a:rPr lang="en-GB" sz="2400" b="1" dirty="0"/>
              <a:t> as </a:t>
            </a:r>
            <a:r>
              <a:rPr lang="en-GB" sz="2400" b="1" dirty="0" err="1"/>
              <a:t>suas</a:t>
            </a:r>
            <a:r>
              <a:rPr lang="en-GB" sz="2400" b="1" dirty="0"/>
              <a:t> </a:t>
            </a:r>
            <a:r>
              <a:rPr lang="en-GB" sz="2400" b="1" dirty="0" err="1"/>
              <a:t>aplicações</a:t>
            </a:r>
            <a:r>
              <a:rPr lang="en-GB" sz="2400" dirty="0"/>
              <a:t>” (EC-Council)</a:t>
            </a:r>
          </a:p>
          <a:p>
            <a:pPr lvl="1"/>
            <a:r>
              <a:rPr lang="en-GB" sz="1800" dirty="0"/>
              <a:t> EC-Council: International Council of Electronic Commerce Consultants</a:t>
            </a:r>
            <a:endParaRPr lang="en-US" sz="1800" dirty="0"/>
          </a:p>
          <a:p>
            <a:pPr marL="0" indent="0">
              <a:buNone/>
            </a:pPr>
            <a:endParaRPr lang="en-US" sz="2400" dirty="0"/>
          </a:p>
          <a:p>
            <a:pPr marL="0" indent="0">
              <a:buNone/>
            </a:pPr>
            <a:endParaRPr lang="en-US" sz="2400" dirty="0"/>
          </a:p>
          <a:p>
            <a:r>
              <a:rPr lang="en-US" sz="2400" dirty="0" err="1"/>
              <a:t>Compreende</a:t>
            </a:r>
            <a:r>
              <a:rPr lang="en-US" sz="2400" dirty="0"/>
              <a:t> um conjunto de </a:t>
            </a:r>
            <a:r>
              <a:rPr lang="en-US" sz="2400" dirty="0" err="1"/>
              <a:t>delitos</a:t>
            </a:r>
            <a:r>
              <a:rPr lang="en-US" sz="2400" dirty="0"/>
              <a:t> </a:t>
            </a:r>
            <a:r>
              <a:rPr lang="en-US" sz="2400" dirty="0" err="1"/>
              <a:t>definidos</a:t>
            </a:r>
            <a:r>
              <a:rPr lang="en-US" sz="2400" dirty="0"/>
              <a:t> </a:t>
            </a:r>
            <a:r>
              <a:rPr lang="en-US" sz="2400" dirty="0" err="1"/>
              <a:t>em</a:t>
            </a:r>
            <a:r>
              <a:rPr lang="en-US" sz="2400" dirty="0"/>
              <a:t> leis </a:t>
            </a:r>
            <a:r>
              <a:rPr lang="en-US" sz="2400" dirty="0" err="1"/>
              <a:t>como</a:t>
            </a:r>
            <a:r>
              <a:rPr lang="en-US" sz="2400" dirty="0"/>
              <a:t>:</a:t>
            </a:r>
          </a:p>
          <a:p>
            <a:pPr lvl="1"/>
            <a:r>
              <a:rPr lang="en-US" sz="2000" dirty="0"/>
              <a:t>The U.S. Computer Fraud</a:t>
            </a:r>
          </a:p>
          <a:p>
            <a:pPr lvl="1"/>
            <a:r>
              <a:rPr lang="en-US" sz="2000" dirty="0"/>
              <a:t>The UK Computer Abuse Act</a:t>
            </a:r>
          </a:p>
          <a:p>
            <a:pPr lvl="1"/>
            <a:r>
              <a:rPr lang="en-US" sz="2000" dirty="0"/>
              <a:t>Lei do </a:t>
            </a:r>
            <a:r>
              <a:rPr lang="en-US" sz="2000" dirty="0" err="1"/>
              <a:t>Cibercrime</a:t>
            </a:r>
            <a:r>
              <a:rPr lang="en-US" sz="2000" dirty="0"/>
              <a:t>, in Portugal</a:t>
            </a:r>
          </a:p>
          <a:p>
            <a:pPr lvl="1"/>
            <a:endParaRPr lang="en-US" sz="2000" dirty="0"/>
          </a:p>
          <a:p>
            <a:pPr lvl="1"/>
            <a:endParaRPr lang="en-US" sz="2000" dirty="0"/>
          </a:p>
          <a:p>
            <a:endParaRPr lang="en-US" sz="2400" dirty="0"/>
          </a:p>
        </p:txBody>
      </p:sp>
      <p:pic>
        <p:nvPicPr>
          <p:cNvPr id="5" name="Picture 4">
            <a:extLst>
              <a:ext uri="{FF2B5EF4-FFF2-40B4-BE49-F238E27FC236}">
                <a16:creationId xmlns:a16="http://schemas.microsoft.com/office/drawing/2014/main" id="{32D9D0B4-75DB-2242-B7E7-1C2BC9A50B9E}"/>
              </a:ext>
            </a:extLst>
          </p:cNvPr>
          <p:cNvPicPr>
            <a:picLocks noChangeAspect="1"/>
          </p:cNvPicPr>
          <p:nvPr/>
        </p:nvPicPr>
        <p:blipFill>
          <a:blip r:embed="rId3"/>
          <a:stretch>
            <a:fillRect/>
          </a:stretch>
        </p:blipFill>
        <p:spPr>
          <a:xfrm>
            <a:off x="5867400" y="4465412"/>
            <a:ext cx="2819400" cy="1791243"/>
          </a:xfrm>
          <a:prstGeom prst="rect">
            <a:avLst/>
          </a:prstGeom>
        </p:spPr>
      </p:pic>
    </p:spTree>
    <p:extLst>
      <p:ext uri="{BB962C8B-B14F-4D97-AF65-F5344CB8AC3E}">
        <p14:creationId xmlns:p14="http://schemas.microsoft.com/office/powerpoint/2010/main" val="113686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077200" cy="914400"/>
          </a:xfrm>
        </p:spPr>
        <p:txBody>
          <a:bodyPr>
            <a:normAutofit fontScale="90000"/>
          </a:bodyPr>
          <a:lstStyle/>
          <a:p>
            <a:r>
              <a:rPr lang="en-US" dirty="0" err="1"/>
              <a:t>Há</a:t>
            </a:r>
            <a:r>
              <a:rPr lang="en-US" dirty="0"/>
              <a:t> </a:t>
            </a:r>
            <a:r>
              <a:rPr lang="en-US" dirty="0" err="1"/>
              <a:t>conteúdo</a:t>
            </a:r>
            <a:r>
              <a:rPr lang="en-US" dirty="0"/>
              <a:t> que </a:t>
            </a:r>
            <a:r>
              <a:rPr lang="en-US" dirty="0" err="1"/>
              <a:t>não</a:t>
            </a:r>
            <a:r>
              <a:rPr lang="en-US" dirty="0"/>
              <a:t> </a:t>
            </a:r>
            <a:r>
              <a:rPr lang="en-US" dirty="0" err="1"/>
              <a:t>pode</a:t>
            </a:r>
            <a:r>
              <a:rPr lang="en-US" dirty="0"/>
              <a:t> </a:t>
            </a:r>
            <a:r>
              <a:rPr lang="en-US" dirty="0" err="1"/>
              <a:t>ser</a:t>
            </a:r>
            <a:r>
              <a:rPr lang="en-US" dirty="0"/>
              <a:t> </a:t>
            </a:r>
            <a:r>
              <a:rPr lang="en-US" dirty="0" err="1"/>
              <a:t>encontrado</a:t>
            </a:r>
            <a:r>
              <a:rPr lang="en-US" dirty="0"/>
              <a:t> </a:t>
            </a:r>
            <a:r>
              <a:rPr lang="en-US" dirty="0" err="1"/>
              <a:t>seguindo</a:t>
            </a:r>
            <a:r>
              <a:rPr lang="en-US" dirty="0"/>
              <a:t> </a:t>
            </a:r>
            <a:r>
              <a:rPr lang="en-US" dirty="0" err="1"/>
              <a:t>os</a:t>
            </a:r>
            <a:r>
              <a:rPr lang="en-US" dirty="0"/>
              <a:t> URL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pPr fontAlgn="auto">
              <a:spcAft>
                <a:spcPts val="0"/>
              </a:spcAft>
              <a:buFont typeface="Arial" pitchFamily="34" charset="0"/>
              <a:buChar char="•"/>
              <a:defRPr/>
            </a:pPr>
            <a:r>
              <a:rPr lang="en-US" dirty="0" err="1"/>
              <a:t>Páginas</a:t>
            </a:r>
            <a:r>
              <a:rPr lang="en-US" dirty="0"/>
              <a:t> </a:t>
            </a:r>
            <a:r>
              <a:rPr lang="en-US" dirty="0" err="1"/>
              <a:t>dinâmicas</a:t>
            </a:r>
            <a:r>
              <a:rPr lang="en-US" dirty="0"/>
              <a:t> e </a:t>
            </a:r>
            <a:r>
              <a:rPr lang="en-US" dirty="0" err="1"/>
              <a:t>buscas</a:t>
            </a:r>
            <a:r>
              <a:rPr lang="en-US" dirty="0"/>
              <a:t> </a:t>
            </a:r>
            <a:r>
              <a:rPr lang="en-US" dirty="0" err="1"/>
              <a:t>em</a:t>
            </a:r>
            <a:r>
              <a:rPr lang="en-US" dirty="0"/>
              <a:t> bases de dados</a:t>
            </a:r>
          </a:p>
          <a:p>
            <a:pPr lvl="1" fontAlgn="auto">
              <a:spcAft>
                <a:spcPts val="0"/>
              </a:spcAft>
              <a:buFont typeface="Arial" pitchFamily="34" charset="0"/>
              <a:buChar char="–"/>
              <a:defRPr/>
            </a:pPr>
            <a:r>
              <a:rPr lang="en-US" dirty="0" err="1"/>
              <a:t>Resposta</a:t>
            </a:r>
            <a:r>
              <a:rPr lang="en-US" dirty="0"/>
              <a:t> a </a:t>
            </a:r>
            <a:r>
              <a:rPr lang="en-US" dirty="0" err="1"/>
              <a:t>pesquisas</a:t>
            </a:r>
            <a:r>
              <a:rPr lang="en-US" dirty="0"/>
              <a:t> </a:t>
            </a:r>
            <a:r>
              <a:rPr lang="en-US" dirty="0" err="1"/>
              <a:t>ou</a:t>
            </a:r>
            <a:r>
              <a:rPr lang="en-US" dirty="0"/>
              <a:t> </a:t>
            </a:r>
            <a:r>
              <a:rPr lang="en-US" dirty="0" err="1"/>
              <a:t>acedidas</a:t>
            </a:r>
            <a:r>
              <a:rPr lang="en-US" dirty="0"/>
              <a:t> </a:t>
            </a:r>
            <a:r>
              <a:rPr lang="en-US" dirty="0" err="1"/>
              <a:t>através</a:t>
            </a:r>
            <a:r>
              <a:rPr lang="en-US" dirty="0"/>
              <a:t> de </a:t>
            </a:r>
            <a:r>
              <a:rPr lang="en-US" dirty="0" err="1"/>
              <a:t>formulários</a:t>
            </a:r>
            <a:endParaRPr lang="en-US" dirty="0"/>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err="1"/>
              <a:t>Conteúdos</a:t>
            </a:r>
            <a:r>
              <a:rPr lang="en-US" dirty="0"/>
              <a:t> </a:t>
            </a:r>
            <a:r>
              <a:rPr lang="en-US" dirty="0" err="1"/>
              <a:t>não</a:t>
            </a:r>
            <a:r>
              <a:rPr lang="en-US" dirty="0"/>
              <a:t> </a:t>
            </a:r>
            <a:r>
              <a:rPr lang="en-US" dirty="0" err="1"/>
              <a:t>referenciados</a:t>
            </a:r>
            <a:r>
              <a:rPr lang="en-US" dirty="0"/>
              <a:t> (unlinked)</a:t>
            </a:r>
          </a:p>
          <a:p>
            <a:pPr lvl="1" fontAlgn="auto">
              <a:spcAft>
                <a:spcPts val="0"/>
              </a:spcAft>
              <a:buFont typeface="Arial" pitchFamily="34" charset="0"/>
              <a:buChar char="–"/>
              <a:defRPr/>
            </a:pPr>
            <a:r>
              <a:rPr lang="en-US" dirty="0" err="1"/>
              <a:t>Páginas</a:t>
            </a:r>
            <a:r>
              <a:rPr lang="en-US" dirty="0"/>
              <a:t> </a:t>
            </a:r>
            <a:r>
              <a:rPr lang="en-US" dirty="0" err="1"/>
              <a:t>sem</a:t>
            </a:r>
            <a:r>
              <a:rPr lang="en-US" dirty="0"/>
              <a:t> links para </a:t>
            </a:r>
            <a:r>
              <a:rPr lang="en-US" dirty="0" err="1"/>
              <a:t>elas</a:t>
            </a:r>
            <a:r>
              <a:rPr lang="en-US" dirty="0"/>
              <a:t> (</a:t>
            </a:r>
            <a:r>
              <a:rPr lang="en-US" dirty="0" err="1"/>
              <a:t>orfãs</a:t>
            </a:r>
            <a:r>
              <a:rPr lang="en-US" dirty="0"/>
              <a:t>)</a:t>
            </a:r>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Web </a:t>
            </a:r>
            <a:r>
              <a:rPr lang="en-US" dirty="0" err="1"/>
              <a:t>privada</a:t>
            </a:r>
            <a:endParaRPr lang="en-US" dirty="0"/>
          </a:p>
          <a:p>
            <a:pPr lvl="1" fontAlgn="auto">
              <a:spcAft>
                <a:spcPts val="0"/>
              </a:spcAft>
              <a:buFont typeface="Arial" pitchFamily="34" charset="0"/>
              <a:buChar char="–"/>
              <a:defRPr/>
            </a:pPr>
            <a:r>
              <a:rPr lang="en-US" dirty="0"/>
              <a:t>Sites que </a:t>
            </a:r>
            <a:r>
              <a:rPr lang="en-US" dirty="0" err="1"/>
              <a:t>precisam</a:t>
            </a:r>
            <a:r>
              <a:rPr lang="en-US" dirty="0"/>
              <a:t> de </a:t>
            </a:r>
            <a:r>
              <a:rPr lang="en-US" dirty="0" err="1"/>
              <a:t>registo</a:t>
            </a:r>
            <a:r>
              <a:rPr lang="en-US" dirty="0"/>
              <a:t> e login</a:t>
            </a:r>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Web de </a:t>
            </a:r>
            <a:r>
              <a:rPr lang="en-US" dirty="0" err="1"/>
              <a:t>acesso</a:t>
            </a:r>
            <a:r>
              <a:rPr lang="en-US" dirty="0"/>
              <a:t> </a:t>
            </a:r>
            <a:r>
              <a:rPr lang="en-US" dirty="0" err="1"/>
              <a:t>limitado</a:t>
            </a:r>
            <a:endParaRPr lang="en-US" dirty="0"/>
          </a:p>
          <a:p>
            <a:pPr lvl="1" fontAlgn="auto">
              <a:spcAft>
                <a:spcPts val="0"/>
              </a:spcAft>
              <a:buFont typeface="Arial" pitchFamily="34" charset="0"/>
              <a:buChar char="–"/>
              <a:defRPr/>
            </a:pPr>
            <a:r>
              <a:rPr lang="en-US" dirty="0"/>
              <a:t>Sites com captchas, </a:t>
            </a:r>
            <a:r>
              <a:rPr lang="en-US" dirty="0" err="1"/>
              <a:t>cabeçalhos</a:t>
            </a:r>
            <a:r>
              <a:rPr lang="en-US" dirty="0"/>
              <a:t> http no-cache pragma</a:t>
            </a:r>
          </a:p>
        </p:txBody>
      </p:sp>
    </p:spTree>
    <p:extLst>
      <p:ext uri="{BB962C8B-B14F-4D97-AF65-F5344CB8AC3E}">
        <p14:creationId xmlns:p14="http://schemas.microsoft.com/office/powerpoint/2010/main" val="3191021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Noutros</a:t>
            </a:r>
            <a:r>
              <a:rPr lang="en-US" dirty="0"/>
              <a:t> </a:t>
            </a:r>
            <a:r>
              <a:rPr lang="en-US" dirty="0" err="1"/>
              <a:t>casos</a:t>
            </a:r>
            <a:r>
              <a:rPr lang="en-US" dirty="0"/>
              <a:t> </a:t>
            </a:r>
            <a:r>
              <a:rPr lang="en-US" dirty="0" err="1"/>
              <a:t>não</a:t>
            </a:r>
            <a:r>
              <a:rPr lang="en-US" dirty="0"/>
              <a:t> </a:t>
            </a:r>
            <a:r>
              <a:rPr lang="en-US" dirty="0" err="1"/>
              <a:t>dá</a:t>
            </a:r>
            <a:r>
              <a:rPr lang="en-US" dirty="0"/>
              <a:t> para </a:t>
            </a:r>
            <a:r>
              <a:rPr lang="en-US" dirty="0" err="1"/>
              <a:t>seguir</a:t>
            </a:r>
            <a:r>
              <a:rPr lang="en-US" dirty="0"/>
              <a:t> o URL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en-US" dirty="0" err="1"/>
              <a:t>Restrições</a:t>
            </a:r>
            <a:r>
              <a:rPr lang="en-US" dirty="0"/>
              <a:t> de crawling </a:t>
            </a:r>
            <a:r>
              <a:rPr lang="en-US" dirty="0" err="1"/>
              <a:t>pelo</a:t>
            </a:r>
            <a:r>
              <a:rPr lang="en-US" dirty="0"/>
              <a:t> </a:t>
            </a:r>
            <a:r>
              <a:rPr lang="en-US" dirty="0" err="1"/>
              <a:t>dono</a:t>
            </a:r>
            <a:r>
              <a:rPr lang="en-US" dirty="0"/>
              <a:t> do site</a:t>
            </a:r>
          </a:p>
          <a:p>
            <a:pPr lvl="1"/>
            <a:r>
              <a:rPr lang="en-US" dirty="0" err="1"/>
              <a:t>Usa</a:t>
            </a:r>
            <a:r>
              <a:rPr lang="en-US" dirty="0"/>
              <a:t> </a:t>
            </a:r>
            <a:r>
              <a:rPr lang="en-US" dirty="0" err="1"/>
              <a:t>ficheiro</a:t>
            </a:r>
            <a:r>
              <a:rPr lang="en-US" dirty="0"/>
              <a:t> </a:t>
            </a:r>
            <a:r>
              <a:rPr lang="en-US" dirty="0" err="1"/>
              <a:t>robots.txt</a:t>
            </a:r>
            <a:r>
              <a:rPr lang="en-US" dirty="0"/>
              <a:t> para </a:t>
            </a:r>
            <a:r>
              <a:rPr lang="en-US" dirty="0" err="1"/>
              <a:t>limitar</a:t>
            </a:r>
            <a:r>
              <a:rPr lang="en-US" dirty="0"/>
              <a:t> </a:t>
            </a:r>
            <a:r>
              <a:rPr lang="en-US" dirty="0" err="1"/>
              <a:t>indexação</a:t>
            </a:r>
            <a:r>
              <a:rPr lang="en-US" dirty="0"/>
              <a:t> das </a:t>
            </a:r>
            <a:r>
              <a:rPr lang="en-US" dirty="0" err="1"/>
              <a:t>páginas</a:t>
            </a:r>
            <a:endParaRPr lang="en-US" dirty="0"/>
          </a:p>
          <a:p>
            <a:pPr lvl="1"/>
            <a:endParaRPr lang="en-US" dirty="0"/>
          </a:p>
          <a:p>
            <a:r>
              <a:rPr lang="en-US" dirty="0" err="1"/>
              <a:t>Restrições</a:t>
            </a:r>
            <a:r>
              <a:rPr lang="en-US" dirty="0"/>
              <a:t> de crawling </a:t>
            </a:r>
            <a:r>
              <a:rPr lang="en-US" dirty="0" err="1"/>
              <a:t>pelo</a:t>
            </a:r>
            <a:r>
              <a:rPr lang="en-US" dirty="0"/>
              <a:t> motor de </a:t>
            </a:r>
            <a:r>
              <a:rPr lang="en-US" dirty="0" err="1"/>
              <a:t>busca</a:t>
            </a:r>
            <a:endParaRPr lang="en-US" dirty="0"/>
          </a:p>
          <a:p>
            <a:pPr lvl="1"/>
            <a:r>
              <a:rPr lang="en-US" dirty="0"/>
              <a:t>Ex.: </a:t>
            </a:r>
            <a:r>
              <a:rPr lang="en-US" dirty="0" err="1"/>
              <a:t>uma</a:t>
            </a:r>
            <a:r>
              <a:rPr lang="en-US" dirty="0"/>
              <a:t> </a:t>
            </a:r>
            <a:r>
              <a:rPr lang="en-US" dirty="0" err="1"/>
              <a:t>página</a:t>
            </a:r>
            <a:r>
              <a:rPr lang="en-US" dirty="0"/>
              <a:t> </a:t>
            </a:r>
            <a:r>
              <a:rPr lang="en-US" dirty="0" err="1"/>
              <a:t>pode</a:t>
            </a:r>
            <a:r>
              <a:rPr lang="en-US" dirty="0"/>
              <a:t> </a:t>
            </a:r>
            <a:r>
              <a:rPr lang="en-US" dirty="0" err="1"/>
              <a:t>estar</a:t>
            </a:r>
            <a:r>
              <a:rPr lang="en-US" dirty="0"/>
              <a:t> </a:t>
            </a:r>
            <a:r>
              <a:rPr lang="en-US" dirty="0" err="1"/>
              <a:t>neste</a:t>
            </a:r>
            <a:r>
              <a:rPr lang="en-US" dirty="0"/>
              <a:t> URL:</a:t>
            </a:r>
          </a:p>
          <a:p>
            <a:pPr marL="594360" lvl="2" indent="0">
              <a:buNone/>
            </a:pPr>
            <a:r>
              <a:rPr lang="en-US" dirty="0"/>
              <a:t>http://</a:t>
            </a:r>
            <a:r>
              <a:rPr lang="en-US" dirty="0" err="1"/>
              <a:t>www.website.com</a:t>
            </a:r>
            <a:r>
              <a:rPr lang="en-US" dirty="0"/>
              <a:t>/</a:t>
            </a:r>
            <a:r>
              <a:rPr lang="en-US" dirty="0" err="1"/>
              <a:t>cgi</a:t>
            </a:r>
            <a:r>
              <a:rPr lang="en-US" dirty="0"/>
              <a:t>-bin/</a:t>
            </a:r>
            <a:r>
              <a:rPr lang="en-US" dirty="0" err="1"/>
              <a:t>getpage.cgi?name</a:t>
            </a:r>
            <a:r>
              <a:rPr lang="en-US" dirty="0"/>
              <a:t>=sitemap</a:t>
            </a:r>
          </a:p>
          <a:p>
            <a:pPr lvl="1"/>
            <a:r>
              <a:rPr lang="en-US" dirty="0" err="1"/>
              <a:t>Muitos</a:t>
            </a:r>
            <a:r>
              <a:rPr lang="en-US" dirty="0"/>
              <a:t> </a:t>
            </a:r>
            <a:r>
              <a:rPr lang="en-US" dirty="0" err="1"/>
              <a:t>motores</a:t>
            </a:r>
            <a:r>
              <a:rPr lang="en-US" dirty="0"/>
              <a:t> de </a:t>
            </a:r>
            <a:r>
              <a:rPr lang="en-US" dirty="0" err="1"/>
              <a:t>busca</a:t>
            </a:r>
            <a:r>
              <a:rPr lang="en-US" dirty="0"/>
              <a:t> </a:t>
            </a:r>
            <a:r>
              <a:rPr lang="en-US" dirty="0" err="1"/>
              <a:t>não</a:t>
            </a:r>
            <a:r>
              <a:rPr lang="en-US" dirty="0"/>
              <a:t> </a:t>
            </a:r>
            <a:r>
              <a:rPr lang="en-US" dirty="0" err="1"/>
              <a:t>lêem</a:t>
            </a:r>
            <a:r>
              <a:rPr lang="en-US" dirty="0"/>
              <a:t> </a:t>
            </a:r>
            <a:r>
              <a:rPr lang="en-US" dirty="0" err="1"/>
              <a:t>depois</a:t>
            </a:r>
            <a:r>
              <a:rPr lang="en-US" dirty="0"/>
              <a:t> do ?</a:t>
            </a:r>
          </a:p>
          <a:p>
            <a:pPr lvl="1"/>
            <a:endParaRPr lang="en-US" dirty="0"/>
          </a:p>
          <a:p>
            <a:r>
              <a:rPr lang="en-US" dirty="0" err="1"/>
              <a:t>Limitações</a:t>
            </a:r>
            <a:r>
              <a:rPr lang="en-US" dirty="0"/>
              <a:t> do motor de crawling</a:t>
            </a:r>
          </a:p>
          <a:p>
            <a:pPr lvl="1"/>
            <a:r>
              <a:rPr lang="en-US" dirty="0"/>
              <a:t>Ex., dados </a:t>
            </a:r>
            <a:r>
              <a:rPr lang="en-US" dirty="0" err="1"/>
              <a:t>em</a:t>
            </a:r>
            <a:r>
              <a:rPr lang="en-US" dirty="0"/>
              <a:t> tempo real – </a:t>
            </a:r>
            <a:r>
              <a:rPr lang="pt-PT" dirty="0"/>
              <a:t>muda muito rapidamente</a:t>
            </a:r>
            <a:endParaRPr lang="en-US" dirty="0"/>
          </a:p>
        </p:txBody>
      </p:sp>
    </p:spTree>
    <p:extLst>
      <p:ext uri="{BB962C8B-B14F-4D97-AF65-F5344CB8AC3E}">
        <p14:creationId xmlns:p14="http://schemas.microsoft.com/office/powerpoint/2010/main" val="156030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Motores</a:t>
            </a:r>
            <a:r>
              <a:rPr lang="en-US" dirty="0"/>
              <a:t> de </a:t>
            </a:r>
            <a:r>
              <a:rPr lang="en-US" dirty="0" err="1"/>
              <a:t>busca</a:t>
            </a:r>
            <a:r>
              <a:rPr lang="en-US" dirty="0"/>
              <a:t> </a:t>
            </a:r>
            <a:r>
              <a:rPr lang="en-US" dirty="0" err="1"/>
              <a:t>especializados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838200"/>
          </a:xfrm>
        </p:spPr>
        <p:txBody>
          <a:bodyPr>
            <a:normAutofit/>
          </a:bodyPr>
          <a:lstStyle/>
          <a:p>
            <a:r>
              <a:rPr lang="en-US" dirty="0" err="1"/>
              <a:t>Centenas</a:t>
            </a:r>
            <a:r>
              <a:rPr lang="en-US" dirty="0"/>
              <a:t> de </a:t>
            </a:r>
            <a:r>
              <a:rPr lang="en-US" dirty="0" err="1"/>
              <a:t>motores</a:t>
            </a:r>
            <a:r>
              <a:rPr lang="en-US" dirty="0"/>
              <a:t> de </a:t>
            </a:r>
            <a:r>
              <a:rPr lang="en-US" dirty="0" err="1"/>
              <a:t>busca</a:t>
            </a:r>
            <a:r>
              <a:rPr lang="en-US" dirty="0"/>
              <a:t> para </a:t>
            </a:r>
            <a:r>
              <a:rPr lang="en-US" dirty="0" err="1"/>
              <a:t>todos</a:t>
            </a:r>
            <a:r>
              <a:rPr lang="en-US" dirty="0"/>
              <a:t> </a:t>
            </a:r>
            <a:r>
              <a:rPr lang="en-US" dirty="0" err="1"/>
              <a:t>os</a:t>
            </a:r>
            <a:r>
              <a:rPr lang="en-US" dirty="0"/>
              <a:t> </a:t>
            </a:r>
            <a:r>
              <a:rPr lang="en-US" dirty="0" err="1"/>
              <a:t>tópicos</a:t>
            </a:r>
            <a:endParaRPr lang="en-US" dirty="0"/>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057400"/>
            <a:ext cx="5092700" cy="38195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86965"/>
            <a:ext cx="5181600" cy="3886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5782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fontScale="90000"/>
          </a:bodyPr>
          <a:lstStyle/>
          <a:p>
            <a:r>
              <a:rPr lang="en-US" dirty="0"/>
              <a:t>Um motor de </a:t>
            </a:r>
            <a:r>
              <a:rPr lang="en-US" dirty="0" err="1"/>
              <a:t>busca</a:t>
            </a:r>
            <a:r>
              <a:rPr lang="en-US" dirty="0"/>
              <a:t> </a:t>
            </a:r>
            <a:r>
              <a:rPr lang="en-US" dirty="0" err="1"/>
              <a:t>especialmente</a:t>
            </a:r>
            <a:r>
              <a:rPr lang="en-US" dirty="0"/>
              <a:t> </a:t>
            </a:r>
            <a:r>
              <a:rPr lang="en-US" dirty="0" err="1"/>
              <a:t>interessante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endParaRPr lang="en-US" sz="2400" dirty="0"/>
          </a:p>
          <a:p>
            <a:endParaRPr lang="en-US" sz="2400" dirty="0"/>
          </a:p>
          <a:p>
            <a:endParaRPr lang="en-US" sz="2400" dirty="0"/>
          </a:p>
          <a:p>
            <a:r>
              <a:rPr lang="en-US" sz="2400" dirty="0"/>
              <a:t>Shodan </a:t>
            </a:r>
            <a:r>
              <a:rPr lang="en-US" sz="2400" dirty="0" err="1"/>
              <a:t>permite</a:t>
            </a:r>
            <a:r>
              <a:rPr lang="en-US" sz="2400" dirty="0"/>
              <a:t> </a:t>
            </a:r>
            <a:r>
              <a:rPr lang="en-US" sz="2400" dirty="0" err="1"/>
              <a:t>pesquisar</a:t>
            </a:r>
            <a:r>
              <a:rPr lang="en-US" sz="2400" dirty="0"/>
              <a:t> </a:t>
            </a:r>
            <a:r>
              <a:rPr lang="en-US" sz="2400" dirty="0" err="1"/>
              <a:t>por</a:t>
            </a:r>
            <a:r>
              <a:rPr lang="en-US" sz="2400" dirty="0"/>
              <a:t> </a:t>
            </a:r>
            <a:r>
              <a:rPr lang="en-US" sz="2400" b="1" dirty="0" err="1"/>
              <a:t>tipos</a:t>
            </a:r>
            <a:r>
              <a:rPr lang="en-US" sz="2400" b="1" dirty="0"/>
              <a:t> </a:t>
            </a:r>
            <a:r>
              <a:rPr lang="en-US" sz="2400" b="1" dirty="0" err="1"/>
              <a:t>específicos</a:t>
            </a:r>
            <a:r>
              <a:rPr lang="en-US" sz="2400" b="1" dirty="0"/>
              <a:t> </a:t>
            </a:r>
            <a:r>
              <a:rPr lang="en-US" sz="2400" dirty="0"/>
              <a:t>de </a:t>
            </a:r>
            <a:r>
              <a:rPr lang="en-US" sz="2400" dirty="0" err="1"/>
              <a:t>computadores</a:t>
            </a:r>
            <a:r>
              <a:rPr lang="en-US" sz="2400" dirty="0"/>
              <a:t> </a:t>
            </a:r>
            <a:r>
              <a:rPr lang="en-US" sz="2400" dirty="0" err="1"/>
              <a:t>ligados</a:t>
            </a:r>
            <a:r>
              <a:rPr lang="en-US" sz="2400" dirty="0"/>
              <a:t> </a:t>
            </a:r>
            <a:r>
              <a:rPr lang="en-US" sz="2400" dirty="0" err="1"/>
              <a:t>à</a:t>
            </a:r>
            <a:r>
              <a:rPr lang="en-US" sz="2400" dirty="0"/>
              <a:t> Internet</a:t>
            </a:r>
          </a:p>
          <a:p>
            <a:pPr lvl="1"/>
            <a:r>
              <a:rPr lang="en-US" sz="2000" dirty="0"/>
              <a:t>Routers, </a:t>
            </a:r>
            <a:r>
              <a:rPr lang="en-US" sz="2000" dirty="0" err="1"/>
              <a:t>servidores</a:t>
            </a:r>
            <a:r>
              <a:rPr lang="en-US" sz="2000" dirty="0"/>
              <a:t>, </a:t>
            </a:r>
            <a:r>
              <a:rPr lang="en-US" sz="2000" dirty="0" err="1"/>
              <a:t>semáforos</a:t>
            </a:r>
            <a:r>
              <a:rPr lang="en-US" sz="2000" dirty="0"/>
              <a:t>, </a:t>
            </a:r>
            <a:r>
              <a:rPr lang="en-US" sz="2000" dirty="0" err="1"/>
              <a:t>câmaras</a:t>
            </a:r>
            <a:r>
              <a:rPr lang="en-US" sz="2000" dirty="0"/>
              <a:t> de </a:t>
            </a:r>
            <a:r>
              <a:rPr lang="en-US" sz="2000" dirty="0" err="1"/>
              <a:t>vigilância</a:t>
            </a:r>
            <a:r>
              <a:rPr lang="en-US" sz="2000" dirty="0"/>
              <a:t>, </a:t>
            </a:r>
            <a:r>
              <a:rPr lang="en-US" sz="2000" dirty="0" err="1"/>
              <a:t>sistemas</a:t>
            </a:r>
            <a:r>
              <a:rPr lang="en-US" sz="2000" dirty="0"/>
              <a:t> de </a:t>
            </a:r>
            <a:r>
              <a:rPr lang="en-US" sz="2000" dirty="0" err="1"/>
              <a:t>aquecimento</a:t>
            </a:r>
            <a:r>
              <a:rPr lang="en-US" sz="2000" dirty="0"/>
              <a:t> para casas</a:t>
            </a:r>
          </a:p>
          <a:p>
            <a:pPr lvl="1"/>
            <a:r>
              <a:rPr lang="en-US" sz="2000" dirty="0" err="1"/>
              <a:t>Sistemas</a:t>
            </a:r>
            <a:r>
              <a:rPr lang="en-US" sz="2000" dirty="0"/>
              <a:t> de </a:t>
            </a:r>
            <a:r>
              <a:rPr lang="en-US" sz="2000" dirty="0" err="1"/>
              <a:t>controlo</a:t>
            </a:r>
            <a:r>
              <a:rPr lang="en-US" sz="2000" dirty="0"/>
              <a:t> de </a:t>
            </a:r>
            <a:r>
              <a:rPr lang="en-US" sz="2000" dirty="0" err="1"/>
              <a:t>estações</a:t>
            </a:r>
            <a:r>
              <a:rPr lang="en-US" sz="2000" dirty="0"/>
              <a:t> de </a:t>
            </a:r>
            <a:r>
              <a:rPr lang="en-US" sz="2000" dirty="0" err="1"/>
              <a:t>serviço</a:t>
            </a:r>
            <a:r>
              <a:rPr lang="en-US" sz="2000" dirty="0"/>
              <a:t>, </a:t>
            </a:r>
            <a:r>
              <a:rPr lang="en-US" sz="2000" dirty="0" err="1"/>
              <a:t>tratamento</a:t>
            </a:r>
            <a:r>
              <a:rPr lang="en-US" sz="2000" dirty="0"/>
              <a:t> de </a:t>
            </a:r>
            <a:r>
              <a:rPr lang="en-US" sz="2000" dirty="0" err="1"/>
              <a:t>águas</a:t>
            </a:r>
            <a:r>
              <a:rPr lang="en-US" sz="2000" dirty="0"/>
              <a:t>, </a:t>
            </a:r>
            <a:r>
              <a:rPr lang="en-US" sz="2000" dirty="0" err="1"/>
              <a:t>parques</a:t>
            </a:r>
            <a:r>
              <a:rPr lang="en-US" sz="2000" dirty="0"/>
              <a:t> </a:t>
            </a:r>
            <a:r>
              <a:rPr lang="en-US" sz="2000" dirty="0" err="1"/>
              <a:t>aquáticos</a:t>
            </a:r>
            <a:r>
              <a:rPr lang="en-US" sz="2000" dirty="0"/>
              <a:t>, </a:t>
            </a:r>
            <a:r>
              <a:rPr lang="en-US" sz="2000" dirty="0" err="1"/>
              <a:t>redes</a:t>
            </a:r>
            <a:r>
              <a:rPr lang="en-US" sz="2000" dirty="0"/>
              <a:t> </a:t>
            </a:r>
            <a:r>
              <a:rPr lang="en-US" sz="2000" dirty="0" err="1"/>
              <a:t>eléctricas</a:t>
            </a:r>
            <a:r>
              <a:rPr lang="en-US" sz="2000" dirty="0"/>
              <a:t>, </a:t>
            </a:r>
            <a:r>
              <a:rPr lang="en-US" sz="2000" dirty="0" err="1"/>
              <a:t>centrais</a:t>
            </a:r>
            <a:r>
              <a:rPr lang="en-US" sz="2000" dirty="0"/>
              <a:t> </a:t>
            </a:r>
            <a:r>
              <a:rPr lang="en-US" sz="2000" dirty="0" err="1"/>
              <a:t>nucleares</a:t>
            </a:r>
            <a:r>
              <a:rPr lang="en-US" sz="2000" dirty="0"/>
              <a:t>, </a:t>
            </a:r>
            <a:r>
              <a:rPr lang="en-US" sz="2000" dirty="0" err="1"/>
              <a:t>aceleradores</a:t>
            </a:r>
            <a:r>
              <a:rPr lang="en-US" sz="2000" dirty="0"/>
              <a:t> de </a:t>
            </a:r>
            <a:r>
              <a:rPr lang="en-US" sz="2000" dirty="0" err="1"/>
              <a:t>partículas</a:t>
            </a:r>
            <a:endParaRPr lang="en-US" sz="2000" dirty="0"/>
          </a:p>
          <a:p>
            <a:pPr lvl="1"/>
            <a:endParaRPr lang="en-US" sz="2000" dirty="0"/>
          </a:p>
          <a:p>
            <a:r>
              <a:rPr lang="en-US" sz="2400" dirty="0" err="1"/>
              <a:t>Porque</a:t>
            </a:r>
            <a:r>
              <a:rPr lang="en-US" sz="2400" dirty="0"/>
              <a:t> </a:t>
            </a:r>
            <a:r>
              <a:rPr lang="en-US" sz="2400" dirty="0" err="1"/>
              <a:t>é</a:t>
            </a:r>
            <a:r>
              <a:rPr lang="en-US" sz="2400" dirty="0"/>
              <a:t> que </a:t>
            </a:r>
            <a:r>
              <a:rPr lang="en-US" sz="2400" dirty="0" err="1"/>
              <a:t>é</a:t>
            </a:r>
            <a:r>
              <a:rPr lang="en-US" sz="2400" dirty="0"/>
              <a:t> </a:t>
            </a:r>
            <a:r>
              <a:rPr lang="en-US" sz="2400" dirty="0" err="1"/>
              <a:t>interessante</a:t>
            </a:r>
            <a:r>
              <a:rPr lang="en-US" sz="2400" dirty="0"/>
              <a:t>?</a:t>
            </a:r>
          </a:p>
          <a:p>
            <a:pPr lvl="1"/>
            <a:r>
              <a:rPr lang="en-US" sz="2000" dirty="0" err="1"/>
              <a:t>Muitos</a:t>
            </a:r>
            <a:r>
              <a:rPr lang="en-US" sz="2000" dirty="0"/>
              <a:t> </a:t>
            </a:r>
            <a:r>
              <a:rPr lang="en-US" sz="2000" dirty="0" err="1"/>
              <a:t>dispositivos</a:t>
            </a:r>
            <a:r>
              <a:rPr lang="en-US" sz="2000" dirty="0"/>
              <a:t> </a:t>
            </a:r>
            <a:r>
              <a:rPr lang="en-US" sz="2000" dirty="0" err="1"/>
              <a:t>usam</a:t>
            </a:r>
            <a:r>
              <a:rPr lang="en-US" sz="2000" dirty="0"/>
              <a:t> "admin" </a:t>
            </a:r>
            <a:r>
              <a:rPr lang="en-US" sz="2000" dirty="0" err="1"/>
              <a:t>como</a:t>
            </a:r>
            <a:r>
              <a:rPr lang="en-US" sz="2000" dirty="0"/>
              <a:t> username e "1234" </a:t>
            </a:r>
            <a:r>
              <a:rPr lang="en-US" sz="2000" dirty="0" err="1"/>
              <a:t>como</a:t>
            </a:r>
            <a:r>
              <a:rPr lang="en-US" sz="2000" dirty="0"/>
              <a:t> password, e </a:t>
            </a:r>
            <a:r>
              <a:rPr lang="en-US" sz="2000" dirty="0" err="1"/>
              <a:t>só</a:t>
            </a:r>
            <a:r>
              <a:rPr lang="en-US" sz="2000" dirty="0"/>
              <a:t> </a:t>
            </a:r>
            <a:r>
              <a:rPr lang="en-US" sz="2000" dirty="0" err="1"/>
              <a:t>precisam</a:t>
            </a:r>
            <a:r>
              <a:rPr lang="en-US" sz="2000" dirty="0"/>
              <a:t> de um browser para </a:t>
            </a:r>
            <a:r>
              <a:rPr lang="en-US" sz="2000" dirty="0" err="1"/>
              <a:t>serem</a:t>
            </a:r>
            <a:r>
              <a:rPr lang="en-US" sz="2000" dirty="0"/>
              <a:t> </a:t>
            </a:r>
            <a:r>
              <a:rPr lang="en-US" sz="2000" dirty="0" err="1"/>
              <a:t>contactados</a:t>
            </a:r>
            <a:endParaRPr lang="en-US" sz="2000" dirty="0"/>
          </a:p>
          <a:p>
            <a:endParaRPr lang="en-US" sz="2400" dirty="0"/>
          </a:p>
        </p:txBody>
      </p:sp>
      <p:pic>
        <p:nvPicPr>
          <p:cNvPr id="7" name="Picture 6"/>
          <p:cNvPicPr>
            <a:picLocks noChangeAspect="1"/>
          </p:cNvPicPr>
          <p:nvPr/>
        </p:nvPicPr>
        <p:blipFill>
          <a:blip r:embed="rId2"/>
          <a:stretch>
            <a:fillRect/>
          </a:stretch>
        </p:blipFill>
        <p:spPr>
          <a:xfrm>
            <a:off x="5562600" y="1371600"/>
            <a:ext cx="3080084" cy="914400"/>
          </a:xfrm>
          <a:prstGeom prst="rect">
            <a:avLst/>
          </a:prstGeom>
        </p:spPr>
      </p:pic>
    </p:spTree>
    <p:extLst>
      <p:ext uri="{BB962C8B-B14F-4D97-AF65-F5344CB8AC3E}">
        <p14:creationId xmlns:p14="http://schemas.microsoft.com/office/powerpoint/2010/main" val="344120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Como </a:t>
            </a:r>
            <a:r>
              <a:rPr lang="en-US" dirty="0" err="1"/>
              <a:t>é</a:t>
            </a:r>
            <a:r>
              <a:rPr lang="en-US" dirty="0"/>
              <a:t> que o Shodan </a:t>
            </a:r>
            <a:r>
              <a:rPr lang="en-US" dirty="0" err="1"/>
              <a:t>funciona</a:t>
            </a:r>
            <a:r>
              <a:rPr lang="en-US" dirty="0"/>
              <a: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305800" cy="4937760"/>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err="1"/>
              <a:t>Recolhe</a:t>
            </a:r>
            <a:r>
              <a:rPr lang="en-US" sz="2400" dirty="0"/>
              <a:t> dados </a:t>
            </a:r>
            <a:r>
              <a:rPr lang="en-US" sz="2400" dirty="0" err="1"/>
              <a:t>sobretudo</a:t>
            </a:r>
            <a:r>
              <a:rPr lang="en-US" sz="2400" dirty="0"/>
              <a:t> de </a:t>
            </a:r>
            <a:r>
              <a:rPr lang="en-US" sz="2400" dirty="0" err="1"/>
              <a:t>servidores</a:t>
            </a:r>
            <a:r>
              <a:rPr lang="en-US" sz="2400" dirty="0"/>
              <a:t> HTTP (</a:t>
            </a:r>
            <a:r>
              <a:rPr lang="en-US" sz="2400" dirty="0" err="1"/>
              <a:t>porto</a:t>
            </a:r>
            <a:r>
              <a:rPr lang="en-US" sz="2400" dirty="0"/>
              <a:t> 80)</a:t>
            </a:r>
          </a:p>
          <a:p>
            <a:pPr lvl="1"/>
            <a:r>
              <a:rPr lang="en-US" sz="2000" dirty="0"/>
              <a:t>Mas </a:t>
            </a:r>
            <a:r>
              <a:rPr lang="en-US" sz="2000" dirty="0" err="1"/>
              <a:t>também</a:t>
            </a:r>
            <a:r>
              <a:rPr lang="en-US" sz="2000" dirty="0"/>
              <a:t> FTP (21), SSH (22) Telnet (23), and SNMP (161)</a:t>
            </a:r>
          </a:p>
        </p:txBody>
      </p:sp>
      <p:sp>
        <p:nvSpPr>
          <p:cNvPr id="7" name="TextBox 6"/>
          <p:cNvSpPr txBox="1"/>
          <p:nvPr/>
        </p:nvSpPr>
        <p:spPr>
          <a:xfrm>
            <a:off x="1066800" y="1371600"/>
            <a:ext cx="7086599" cy="3293209"/>
          </a:xfrm>
          <a:prstGeom prst="rect">
            <a:avLst/>
          </a:prstGeom>
          <a:noFill/>
        </p:spPr>
        <p:txBody>
          <a:bodyPr wrap="square" rtlCol="0">
            <a:spAutoFit/>
          </a:bodyPr>
          <a:lstStyle/>
          <a:p>
            <a:r>
              <a:rPr lang="en-US" sz="2400" i="1" dirty="0"/>
              <a:t>“Google crawls URLs – I don’t do that at all. The only thing I do is </a:t>
            </a:r>
            <a:r>
              <a:rPr lang="en-US" sz="2400" b="1" i="1" dirty="0"/>
              <a:t>randomly pick an IP </a:t>
            </a:r>
            <a:r>
              <a:rPr lang="en-US" sz="2400" i="1" dirty="0"/>
              <a:t>out of all the IPs that exist, whether it’s online or not being used, and I </a:t>
            </a:r>
            <a:r>
              <a:rPr lang="en-US" sz="2400" b="1" i="1" dirty="0"/>
              <a:t>try to connect</a:t>
            </a:r>
            <a:r>
              <a:rPr lang="en-US" sz="2400" i="1" dirty="0"/>
              <a:t> to it on different ports. It’s probably not a part of the visible web in the sense that you can’t just use a browser. It’s not something that most people can easily discover, just because it’s not visual in the same way a website is.”</a:t>
            </a:r>
          </a:p>
          <a:p>
            <a:endParaRPr lang="en-US" sz="2000" dirty="0"/>
          </a:p>
          <a:p>
            <a:pPr algn="r"/>
            <a:r>
              <a:rPr lang="en-US" sz="2000" dirty="0"/>
              <a:t>John </a:t>
            </a:r>
            <a:r>
              <a:rPr lang="en-US" sz="2000" dirty="0" err="1"/>
              <a:t>Matherly</a:t>
            </a:r>
            <a:r>
              <a:rPr lang="en-US" sz="2000" dirty="0"/>
              <a:t>, </a:t>
            </a:r>
            <a:r>
              <a:rPr lang="en-US" sz="2000" dirty="0" err="1"/>
              <a:t>Shodan's</a:t>
            </a:r>
            <a:r>
              <a:rPr lang="en-US" sz="2000" dirty="0"/>
              <a:t> creator</a:t>
            </a:r>
          </a:p>
        </p:txBody>
      </p:sp>
    </p:spTree>
    <p:extLst>
      <p:ext uri="{BB962C8B-B14F-4D97-AF65-F5344CB8AC3E}">
        <p14:creationId xmlns:p14="http://schemas.microsoft.com/office/powerpoint/2010/main" val="374320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Coisas</a:t>
            </a:r>
            <a:r>
              <a:rPr lang="en-US" dirty="0"/>
              <a:t> </a:t>
            </a:r>
            <a:r>
              <a:rPr lang="en-US" dirty="0" err="1"/>
              <a:t>surpreendentes</a:t>
            </a:r>
            <a:r>
              <a:rPr lang="en-US" dirty="0"/>
              <a:t> que </a:t>
            </a:r>
            <a:r>
              <a:rPr lang="en-US" dirty="0" err="1"/>
              <a:t>podemos</a:t>
            </a:r>
            <a:r>
              <a:rPr lang="en-US" dirty="0"/>
              <a:t> </a:t>
            </a:r>
            <a:r>
              <a:rPr lang="en-US" dirty="0" err="1"/>
              <a:t>encontrar</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295400" y="1199183"/>
            <a:ext cx="2160289" cy="1620217"/>
          </a:xfrm>
          <a:prstGeom prst="rect">
            <a:avLst/>
          </a:prstGeom>
        </p:spPr>
      </p:pic>
      <p:sp>
        <p:nvSpPr>
          <p:cNvPr id="6" name="TextBox 5"/>
          <p:cNvSpPr txBox="1"/>
          <p:nvPr/>
        </p:nvSpPr>
        <p:spPr>
          <a:xfrm>
            <a:off x="1886857" y="2819400"/>
            <a:ext cx="1099505" cy="400110"/>
          </a:xfrm>
          <a:prstGeom prst="rect">
            <a:avLst/>
          </a:prstGeom>
          <a:noFill/>
        </p:spPr>
        <p:txBody>
          <a:bodyPr wrap="none" rtlCol="0">
            <a:spAutoFit/>
          </a:bodyPr>
          <a:lstStyle/>
          <a:p>
            <a:r>
              <a:rPr lang="en-US" sz="2000" dirty="0"/>
              <a:t>Webcam</a:t>
            </a:r>
          </a:p>
        </p:txBody>
      </p:sp>
      <p:pic>
        <p:nvPicPr>
          <p:cNvPr id="8" name="Picture 7"/>
          <p:cNvPicPr>
            <a:picLocks noChangeAspect="1"/>
          </p:cNvPicPr>
          <p:nvPr/>
        </p:nvPicPr>
        <p:blipFill>
          <a:blip r:embed="rId3"/>
          <a:stretch>
            <a:fillRect/>
          </a:stretch>
        </p:blipFill>
        <p:spPr>
          <a:xfrm>
            <a:off x="4795315" y="1276290"/>
            <a:ext cx="3739086" cy="2209800"/>
          </a:xfrm>
          <a:prstGeom prst="rect">
            <a:avLst/>
          </a:prstGeom>
        </p:spPr>
      </p:pic>
      <p:sp>
        <p:nvSpPr>
          <p:cNvPr id="9" name="TextBox 8"/>
          <p:cNvSpPr txBox="1"/>
          <p:nvPr/>
        </p:nvSpPr>
        <p:spPr>
          <a:xfrm>
            <a:off x="4492531" y="3486090"/>
            <a:ext cx="4575269" cy="400110"/>
          </a:xfrm>
          <a:prstGeom prst="rect">
            <a:avLst/>
          </a:prstGeom>
          <a:noFill/>
        </p:spPr>
        <p:txBody>
          <a:bodyPr wrap="square" rtlCol="0">
            <a:spAutoFit/>
          </a:bodyPr>
          <a:lstStyle/>
          <a:p>
            <a:pPr algn="ctr"/>
            <a:r>
              <a:rPr lang="en-US" sz="2000" dirty="0" err="1"/>
              <a:t>Controlos</a:t>
            </a:r>
            <a:r>
              <a:rPr lang="en-US" sz="2000" dirty="0"/>
              <a:t> para </a:t>
            </a:r>
            <a:r>
              <a:rPr lang="en-US" sz="2000" dirty="0" err="1"/>
              <a:t>tratamento</a:t>
            </a:r>
            <a:r>
              <a:rPr lang="en-US" sz="2000" dirty="0"/>
              <a:t> de </a:t>
            </a:r>
            <a:r>
              <a:rPr lang="en-US" sz="2000" dirty="0" err="1"/>
              <a:t>águas</a:t>
            </a:r>
            <a:endParaRPr lang="en-US" sz="2000" dirty="0"/>
          </a:p>
        </p:txBody>
      </p:sp>
      <p:pic>
        <p:nvPicPr>
          <p:cNvPr id="10" name="Picture 9"/>
          <p:cNvPicPr>
            <a:picLocks noChangeAspect="1"/>
          </p:cNvPicPr>
          <p:nvPr/>
        </p:nvPicPr>
        <p:blipFill>
          <a:blip r:embed="rId4"/>
          <a:stretch>
            <a:fillRect/>
          </a:stretch>
        </p:blipFill>
        <p:spPr>
          <a:xfrm>
            <a:off x="612648" y="3333283"/>
            <a:ext cx="3426984" cy="2686517"/>
          </a:xfrm>
          <a:prstGeom prst="rect">
            <a:avLst/>
          </a:prstGeom>
        </p:spPr>
      </p:pic>
      <p:sp>
        <p:nvSpPr>
          <p:cNvPr id="11" name="TextBox 10"/>
          <p:cNvSpPr txBox="1"/>
          <p:nvPr/>
        </p:nvSpPr>
        <p:spPr>
          <a:xfrm>
            <a:off x="795716" y="5956240"/>
            <a:ext cx="3206006" cy="400110"/>
          </a:xfrm>
          <a:prstGeom prst="rect">
            <a:avLst/>
          </a:prstGeom>
          <a:noFill/>
        </p:spPr>
        <p:txBody>
          <a:bodyPr wrap="none" rtlCol="0">
            <a:spAutoFit/>
          </a:bodyPr>
          <a:lstStyle/>
          <a:p>
            <a:r>
              <a:rPr lang="en-US" sz="2000" dirty="0" err="1"/>
              <a:t>Controlos</a:t>
            </a:r>
            <a:r>
              <a:rPr lang="en-US" sz="2000" dirty="0"/>
              <a:t> de um </a:t>
            </a:r>
            <a:r>
              <a:rPr lang="en-US" sz="2000" dirty="0" err="1"/>
              <a:t>crematório</a:t>
            </a:r>
            <a:endParaRPr lang="en-US" sz="2000" dirty="0"/>
          </a:p>
        </p:txBody>
      </p:sp>
      <p:pic>
        <p:nvPicPr>
          <p:cNvPr id="12" name="Picture 11"/>
          <p:cNvPicPr>
            <a:picLocks noChangeAspect="1"/>
          </p:cNvPicPr>
          <p:nvPr/>
        </p:nvPicPr>
        <p:blipFill>
          <a:blip r:embed="rId5"/>
          <a:stretch>
            <a:fillRect/>
          </a:stretch>
        </p:blipFill>
        <p:spPr>
          <a:xfrm>
            <a:off x="4647796" y="4114800"/>
            <a:ext cx="4156498" cy="1676400"/>
          </a:xfrm>
          <a:prstGeom prst="rect">
            <a:avLst/>
          </a:prstGeom>
          <a:ln>
            <a:solidFill>
              <a:srgbClr val="000000"/>
            </a:solidFill>
          </a:ln>
        </p:spPr>
      </p:pic>
      <p:sp>
        <p:nvSpPr>
          <p:cNvPr id="13" name="TextBox 12"/>
          <p:cNvSpPr txBox="1"/>
          <p:nvPr/>
        </p:nvSpPr>
        <p:spPr>
          <a:xfrm>
            <a:off x="5105400" y="5791200"/>
            <a:ext cx="2486578" cy="400110"/>
          </a:xfrm>
          <a:prstGeom prst="rect">
            <a:avLst/>
          </a:prstGeom>
          <a:noFill/>
        </p:spPr>
        <p:txBody>
          <a:bodyPr wrap="none" rtlCol="0">
            <a:spAutoFit/>
          </a:bodyPr>
          <a:lstStyle/>
          <a:p>
            <a:r>
              <a:rPr lang="en-US" sz="2000" dirty="0" err="1"/>
              <a:t>Controlos</a:t>
            </a:r>
            <a:r>
              <a:rPr lang="en-US" sz="2000" dirty="0"/>
              <a:t> de </a:t>
            </a:r>
            <a:r>
              <a:rPr lang="en-US" sz="2000" dirty="0" err="1"/>
              <a:t>camiões</a:t>
            </a:r>
            <a:endParaRPr lang="en-US" sz="2000" dirty="0"/>
          </a:p>
        </p:txBody>
      </p:sp>
    </p:spTree>
    <p:extLst>
      <p:ext uri="{BB962C8B-B14F-4D97-AF65-F5344CB8AC3E}">
        <p14:creationId xmlns:p14="http://schemas.microsoft.com/office/powerpoint/2010/main" val="2628883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Mais</a:t>
            </a:r>
            <a:r>
              <a:rPr lang="en-US" dirty="0"/>
              <a:t> no </a:t>
            </a:r>
            <a:r>
              <a:rPr lang="en-US" dirty="0" err="1"/>
              <a:t>fundo</a:t>
            </a:r>
            <a:r>
              <a:rPr lang="en-US" dirty="0"/>
              <a:t> </a:t>
            </a:r>
            <a:r>
              <a:rPr lang="en-US" dirty="0" err="1"/>
              <a:t>encontramos</a:t>
            </a:r>
            <a:r>
              <a:rPr lang="en-US" dirty="0"/>
              <a:t> a Dark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5562600" cy="4937760"/>
          </a:xfrm>
        </p:spPr>
        <p:txBody>
          <a:bodyPr>
            <a:normAutofit/>
          </a:bodyPr>
          <a:lstStyle/>
          <a:p>
            <a:pPr lvl="3"/>
            <a:endParaRPr lang="en-US" dirty="0"/>
          </a:p>
          <a:p>
            <a:r>
              <a:rPr lang="en-US" b="1" dirty="0"/>
              <a:t>Dark Web </a:t>
            </a:r>
            <a:r>
              <a:rPr lang="en-US" dirty="0" err="1"/>
              <a:t>constiste</a:t>
            </a:r>
            <a:r>
              <a:rPr lang="en-US" dirty="0"/>
              <a:t> </a:t>
            </a:r>
            <a:r>
              <a:rPr lang="en-US" dirty="0" err="1"/>
              <a:t>em</a:t>
            </a:r>
            <a:r>
              <a:rPr lang="en-US" dirty="0"/>
              <a:t> </a:t>
            </a:r>
            <a:r>
              <a:rPr lang="en-US" dirty="0" err="1"/>
              <a:t>conteúdos</a:t>
            </a:r>
            <a:r>
              <a:rPr lang="en-US" dirty="0"/>
              <a:t> que </a:t>
            </a:r>
            <a:r>
              <a:rPr lang="en-US" dirty="0" err="1"/>
              <a:t>existem</a:t>
            </a:r>
            <a:r>
              <a:rPr lang="en-US" dirty="0"/>
              <a:t> </a:t>
            </a:r>
            <a:r>
              <a:rPr lang="en-US" dirty="0" err="1"/>
              <a:t>em</a:t>
            </a:r>
            <a:r>
              <a:rPr lang="en-US" dirty="0"/>
              <a:t> darknets</a:t>
            </a:r>
          </a:p>
          <a:p>
            <a:endParaRPr lang="en-US" dirty="0"/>
          </a:p>
          <a:p>
            <a:r>
              <a:rPr lang="en-US" b="1" dirty="0"/>
              <a:t>Darknets</a:t>
            </a:r>
            <a:r>
              <a:rPr lang="en-US" dirty="0"/>
              <a:t> </a:t>
            </a:r>
            <a:r>
              <a:rPr lang="en-US" dirty="0" err="1"/>
              <a:t>são</a:t>
            </a:r>
            <a:r>
              <a:rPr lang="en-US" dirty="0"/>
              <a:t> </a:t>
            </a:r>
            <a:r>
              <a:rPr lang="en-US" dirty="0" err="1"/>
              <a:t>redes</a:t>
            </a:r>
            <a:r>
              <a:rPr lang="en-US" dirty="0"/>
              <a:t> </a:t>
            </a:r>
            <a:r>
              <a:rPr lang="en-US" dirty="0" err="1"/>
              <a:t>próprias</a:t>
            </a:r>
            <a:r>
              <a:rPr lang="en-US" dirty="0"/>
              <a:t> </a:t>
            </a:r>
            <a:r>
              <a:rPr lang="en-US" dirty="0" err="1"/>
              <a:t>na</a:t>
            </a:r>
            <a:r>
              <a:rPr lang="en-US" dirty="0"/>
              <a:t> Internet que </a:t>
            </a:r>
            <a:r>
              <a:rPr lang="en-US" dirty="0" err="1"/>
              <a:t>requerem</a:t>
            </a:r>
            <a:r>
              <a:rPr lang="en-US" dirty="0"/>
              <a:t> software </a:t>
            </a:r>
            <a:r>
              <a:rPr lang="en-US" dirty="0" err="1"/>
              <a:t>específico</a:t>
            </a:r>
            <a:r>
              <a:rPr lang="en-US" dirty="0"/>
              <a:t> para </a:t>
            </a:r>
            <a:r>
              <a:rPr lang="en-US" dirty="0" err="1"/>
              <a:t>acesso</a:t>
            </a:r>
            <a:r>
              <a:rPr lang="en-US" dirty="0"/>
              <a:t> e </a:t>
            </a:r>
            <a:r>
              <a:rPr lang="en-US" dirty="0" err="1"/>
              <a:t>oferecem</a:t>
            </a:r>
            <a:r>
              <a:rPr lang="en-US" dirty="0"/>
              <a:t> </a:t>
            </a:r>
            <a:r>
              <a:rPr lang="en-US" dirty="0" err="1"/>
              <a:t>propriedades</a:t>
            </a:r>
            <a:r>
              <a:rPr lang="en-US" dirty="0"/>
              <a:t> de </a:t>
            </a:r>
            <a:r>
              <a:rPr lang="en-US" dirty="0" err="1"/>
              <a:t>anonimato</a:t>
            </a:r>
            <a:endParaRPr lang="en-US" dirty="0"/>
          </a:p>
          <a:p>
            <a:pPr lvl="1"/>
            <a:r>
              <a:rPr lang="en-US" dirty="0" err="1"/>
              <a:t>Montadas</a:t>
            </a:r>
            <a:r>
              <a:rPr lang="en-US" dirty="0"/>
              <a:t> </a:t>
            </a:r>
            <a:r>
              <a:rPr lang="en-US" dirty="0" err="1"/>
              <a:t>em</a:t>
            </a:r>
            <a:r>
              <a:rPr lang="en-US" dirty="0"/>
              <a:t> </a:t>
            </a:r>
            <a:r>
              <a:rPr lang="en-US" dirty="0" err="1"/>
              <a:t>redes</a:t>
            </a:r>
            <a:r>
              <a:rPr lang="en-US" dirty="0"/>
              <a:t> peer-to-peer</a:t>
            </a:r>
          </a:p>
          <a:p>
            <a:pPr lvl="1"/>
            <a:r>
              <a:rPr lang="en-US" dirty="0"/>
              <a:t>Como hidden services </a:t>
            </a:r>
            <a:r>
              <a:rPr lang="en-US" dirty="0" err="1"/>
              <a:t>sobre</a:t>
            </a:r>
            <a:r>
              <a:rPr lang="en-US" dirty="0"/>
              <a:t> o Tor</a:t>
            </a:r>
          </a:p>
        </p:txBody>
      </p:sp>
      <p:pic>
        <p:nvPicPr>
          <p:cNvPr id="7" name="Picture 6">
            <a:extLst>
              <a:ext uri="{FF2B5EF4-FFF2-40B4-BE49-F238E27FC236}">
                <a16:creationId xmlns:a16="http://schemas.microsoft.com/office/drawing/2014/main" id="{E7189755-C735-CF42-95B9-DD1EDB2D8128}"/>
              </a:ext>
            </a:extLst>
          </p:cNvPr>
          <p:cNvPicPr>
            <a:picLocks noChangeAspect="1"/>
          </p:cNvPicPr>
          <p:nvPr/>
        </p:nvPicPr>
        <p:blipFill>
          <a:blip r:embed="rId2"/>
          <a:stretch>
            <a:fillRect/>
          </a:stretch>
        </p:blipFill>
        <p:spPr>
          <a:xfrm>
            <a:off x="6019800" y="1676400"/>
            <a:ext cx="2853341" cy="4356100"/>
          </a:xfrm>
          <a:prstGeom prst="rect">
            <a:avLst/>
          </a:prstGeom>
        </p:spPr>
      </p:pic>
    </p:spTree>
    <p:extLst>
      <p:ext uri="{BB962C8B-B14F-4D97-AF65-F5344CB8AC3E}">
        <p14:creationId xmlns:p14="http://schemas.microsoft.com/office/powerpoint/2010/main" val="111521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848600" cy="914400"/>
          </a:xfrm>
        </p:spPr>
        <p:txBody>
          <a:bodyPr>
            <a:normAutofit fontScale="90000"/>
          </a:bodyPr>
          <a:lstStyle/>
          <a:p>
            <a:r>
              <a:rPr lang="en-US" dirty="0"/>
              <a:t>Dark Web: marketplace de </a:t>
            </a:r>
            <a:r>
              <a:rPr lang="en-US" dirty="0" err="1"/>
              <a:t>actividades</a:t>
            </a:r>
            <a:r>
              <a:rPr lang="en-US" dirty="0"/>
              <a:t> </a:t>
            </a:r>
            <a:r>
              <a:rPr lang="en-US" dirty="0" err="1"/>
              <a:t>ilícitas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1" y="1219200"/>
            <a:ext cx="3048000" cy="5029200"/>
          </a:xfrm>
        </p:spPr>
        <p:txBody>
          <a:bodyPr>
            <a:noAutofit/>
          </a:bodyPr>
          <a:lstStyle/>
          <a:p>
            <a:r>
              <a:rPr lang="en-US" sz="2000" dirty="0" err="1"/>
              <a:t>Serviços</a:t>
            </a:r>
            <a:r>
              <a:rPr lang="en-US" sz="2000" dirty="0"/>
              <a:t> de </a:t>
            </a:r>
            <a:r>
              <a:rPr lang="en-US" sz="2000" dirty="0" err="1"/>
              <a:t>piratearia</a:t>
            </a:r>
            <a:r>
              <a:rPr lang="en-US" sz="2000" dirty="0"/>
              <a:t> </a:t>
            </a:r>
            <a:r>
              <a:rPr lang="en-US" sz="2000" dirty="0" err="1"/>
              <a:t>informática</a:t>
            </a:r>
            <a:endParaRPr lang="en-US" sz="2000" dirty="0"/>
          </a:p>
          <a:p>
            <a:pPr lvl="4"/>
            <a:endParaRPr lang="en-US" sz="1200" dirty="0"/>
          </a:p>
          <a:p>
            <a:r>
              <a:rPr lang="en-US" sz="2000" dirty="0" err="1"/>
              <a:t>Serviços</a:t>
            </a:r>
            <a:r>
              <a:rPr lang="en-US" sz="2000" dirty="0"/>
              <a:t> para </a:t>
            </a:r>
            <a:r>
              <a:rPr lang="en-US" sz="2000" dirty="0" err="1"/>
              <a:t>realização</a:t>
            </a:r>
            <a:r>
              <a:rPr lang="en-US" sz="2000" dirty="0"/>
              <a:t> de </a:t>
            </a:r>
            <a:r>
              <a:rPr lang="en-US" sz="2000" dirty="0" err="1"/>
              <a:t>fraude</a:t>
            </a:r>
            <a:r>
              <a:rPr lang="en-US" sz="2000" dirty="0"/>
              <a:t> e </a:t>
            </a:r>
            <a:r>
              <a:rPr lang="en-US" sz="2000" dirty="0" err="1"/>
              <a:t>lavagem</a:t>
            </a:r>
            <a:r>
              <a:rPr lang="en-US" sz="2000" dirty="0"/>
              <a:t> de </a:t>
            </a:r>
            <a:r>
              <a:rPr lang="en-US" sz="2000" dirty="0" err="1"/>
              <a:t>dinheiro</a:t>
            </a:r>
            <a:endParaRPr lang="en-US" sz="2000" dirty="0"/>
          </a:p>
          <a:p>
            <a:pPr lvl="4"/>
            <a:endParaRPr lang="en-US" sz="1200" dirty="0"/>
          </a:p>
          <a:p>
            <a:r>
              <a:rPr lang="en-US" sz="2000" dirty="0" err="1"/>
              <a:t>Mercados</a:t>
            </a:r>
            <a:r>
              <a:rPr lang="en-US" sz="2000" dirty="0"/>
              <a:t> de </a:t>
            </a:r>
            <a:r>
              <a:rPr lang="en-US" sz="2000" dirty="0" err="1"/>
              <a:t>produtos</a:t>
            </a:r>
            <a:r>
              <a:rPr lang="en-US" sz="2000" dirty="0"/>
              <a:t> </a:t>
            </a:r>
            <a:r>
              <a:rPr lang="en-US" sz="2000" dirty="0" err="1"/>
              <a:t>ilegais</a:t>
            </a:r>
            <a:r>
              <a:rPr lang="en-US" sz="2000" dirty="0"/>
              <a:t> (</a:t>
            </a:r>
            <a:r>
              <a:rPr lang="en-US" sz="2000" dirty="0" err="1"/>
              <a:t>armas</a:t>
            </a:r>
            <a:r>
              <a:rPr lang="en-US" sz="2000" dirty="0"/>
              <a:t>, </a:t>
            </a:r>
            <a:r>
              <a:rPr lang="en-US" sz="2000" dirty="0" err="1"/>
              <a:t>drogas</a:t>
            </a:r>
            <a:r>
              <a:rPr lang="en-US" sz="2000" dirty="0"/>
              <a:t>)</a:t>
            </a:r>
          </a:p>
          <a:p>
            <a:pPr lvl="3"/>
            <a:endParaRPr lang="en-US" sz="1400" dirty="0"/>
          </a:p>
          <a:p>
            <a:r>
              <a:rPr lang="en-US" sz="2000" dirty="0" err="1"/>
              <a:t>Pornografia</a:t>
            </a:r>
            <a:r>
              <a:rPr lang="en-US" sz="2000" dirty="0"/>
              <a:t> </a:t>
            </a:r>
            <a:r>
              <a:rPr lang="en-US" sz="2000" dirty="0" err="1"/>
              <a:t>infantil</a:t>
            </a:r>
            <a:endParaRPr lang="en-US" sz="2000" dirty="0"/>
          </a:p>
          <a:p>
            <a:pPr lvl="2"/>
            <a:endParaRPr lang="en-US" sz="1200" dirty="0"/>
          </a:p>
          <a:p>
            <a:r>
              <a:rPr lang="en-US" sz="2000" dirty="0" err="1"/>
              <a:t>Assassinos</a:t>
            </a:r>
            <a:r>
              <a:rPr lang="en-US" sz="2000" dirty="0"/>
              <a:t> </a:t>
            </a:r>
            <a:r>
              <a:rPr lang="en-US" sz="2000" dirty="0" err="1"/>
              <a:t>profissionais</a:t>
            </a:r>
            <a:endParaRPr lang="en-US" sz="2000" dirty="0"/>
          </a:p>
          <a:p>
            <a:pPr lvl="2"/>
            <a:endParaRPr lang="en-US" sz="1200" dirty="0"/>
          </a:p>
          <a:p>
            <a:r>
              <a:rPr lang="en-US" sz="2000" dirty="0"/>
              <a:t>…</a:t>
            </a:r>
          </a:p>
        </p:txBody>
      </p:sp>
      <p:pic>
        <p:nvPicPr>
          <p:cNvPr id="7" name="Picture 6"/>
          <p:cNvPicPr>
            <a:picLocks noChangeAspect="1"/>
          </p:cNvPicPr>
          <p:nvPr/>
        </p:nvPicPr>
        <p:blipFill>
          <a:blip r:embed="rId2"/>
          <a:stretch>
            <a:fillRect/>
          </a:stretch>
        </p:blipFill>
        <p:spPr>
          <a:xfrm>
            <a:off x="3558268" y="1676400"/>
            <a:ext cx="5423558" cy="3429000"/>
          </a:xfrm>
          <a:prstGeom prst="rect">
            <a:avLst/>
          </a:prstGeom>
        </p:spPr>
      </p:pic>
    </p:spTree>
    <p:extLst>
      <p:ext uri="{BB962C8B-B14F-4D97-AF65-F5344CB8AC3E}">
        <p14:creationId xmlns:p14="http://schemas.microsoft.com/office/powerpoint/2010/main" val="232376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3" name="Picture 2">
            <a:extLst>
              <a:ext uri="{FF2B5EF4-FFF2-40B4-BE49-F238E27FC236}">
                <a16:creationId xmlns:a16="http://schemas.microsoft.com/office/drawing/2014/main" id="{6D6ED307-BCB1-9A43-B39D-52D0552C6BA4}"/>
              </a:ext>
            </a:extLst>
          </p:cNvPr>
          <p:cNvPicPr>
            <a:picLocks noChangeAspect="1"/>
          </p:cNvPicPr>
          <p:nvPr/>
        </p:nvPicPr>
        <p:blipFill>
          <a:blip r:embed="rId6"/>
          <a:stretch>
            <a:fillRect/>
          </a:stretch>
        </p:blipFill>
        <p:spPr>
          <a:xfrm>
            <a:off x="5056558" y="982824"/>
            <a:ext cx="1298057" cy="1470148"/>
          </a:xfrm>
          <a:prstGeom prst="rect">
            <a:avLst/>
          </a:prstGeom>
        </p:spPr>
      </p:pic>
    </p:spTree>
    <p:extLst>
      <p:ext uri="{BB962C8B-B14F-4D97-AF65-F5344CB8AC3E}">
        <p14:creationId xmlns:p14="http://schemas.microsoft.com/office/powerpoint/2010/main" val="16184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27D6-1777-DC4D-9643-B95501339400}"/>
              </a:ext>
            </a:extLst>
          </p:cNvPr>
          <p:cNvSpPr>
            <a:spLocks noGrp="1"/>
          </p:cNvSpPr>
          <p:nvPr>
            <p:ph type="title"/>
          </p:nvPr>
        </p:nvSpPr>
        <p:spPr/>
        <p:txBody>
          <a:bodyPr/>
          <a:lstStyle/>
          <a:p>
            <a:r>
              <a:rPr lang="en-US" dirty="0" err="1"/>
              <a:t>Anonimato</a:t>
            </a:r>
            <a:r>
              <a:rPr lang="en-US" dirty="0"/>
              <a:t> online</a:t>
            </a:r>
          </a:p>
        </p:txBody>
      </p:sp>
      <p:sp>
        <p:nvSpPr>
          <p:cNvPr id="4" name="Footer Placeholder 3">
            <a:extLst>
              <a:ext uri="{FF2B5EF4-FFF2-40B4-BE49-F238E27FC236}">
                <a16:creationId xmlns:a16="http://schemas.microsoft.com/office/drawing/2014/main" id="{2CBAD3DA-D177-9046-B692-D59C589D9BC0}"/>
              </a:ext>
            </a:extLst>
          </p:cNvPr>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00194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Exemplos</a:t>
            </a:r>
            <a:r>
              <a:rPr lang="en-US" dirty="0"/>
              <a:t> de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endParaRPr lang="en-GB" sz="2400" dirty="0"/>
          </a:p>
          <a:p>
            <a:r>
              <a:rPr lang="en-GB" sz="2400" dirty="0" err="1"/>
              <a:t>Roubo</a:t>
            </a:r>
            <a:r>
              <a:rPr lang="en-GB" sz="2400" dirty="0"/>
              <a:t> de </a:t>
            </a:r>
            <a:r>
              <a:rPr lang="en-GB" sz="2400" dirty="0" err="1"/>
              <a:t>propriedade</a:t>
            </a:r>
            <a:r>
              <a:rPr lang="en-GB" sz="2400" dirty="0"/>
              <a:t> </a:t>
            </a:r>
            <a:r>
              <a:rPr lang="en-GB" sz="2400" dirty="0" err="1"/>
              <a:t>intelectual</a:t>
            </a:r>
            <a:endParaRPr lang="en-GB" sz="2400" dirty="0"/>
          </a:p>
          <a:p>
            <a:pPr lvl="1"/>
            <a:endParaRPr lang="en-GB" sz="2000" dirty="0"/>
          </a:p>
          <a:p>
            <a:r>
              <a:rPr lang="en-GB" sz="2400" dirty="0" err="1"/>
              <a:t>Roubo</a:t>
            </a:r>
            <a:r>
              <a:rPr lang="en-GB" sz="2400" dirty="0"/>
              <a:t> de </a:t>
            </a:r>
            <a:r>
              <a:rPr lang="en-GB" sz="2400" dirty="0" err="1"/>
              <a:t>identidade</a:t>
            </a:r>
            <a:endParaRPr lang="en-GB" sz="2400" dirty="0"/>
          </a:p>
          <a:p>
            <a:pPr lvl="1"/>
            <a:endParaRPr lang="en-US" dirty="0"/>
          </a:p>
          <a:p>
            <a:r>
              <a:rPr lang="en-GB" sz="2400" dirty="0" err="1"/>
              <a:t>Fraude</a:t>
            </a:r>
            <a:r>
              <a:rPr lang="en-GB" sz="2400" dirty="0"/>
              <a:t> de </a:t>
            </a:r>
            <a:r>
              <a:rPr lang="en-GB" sz="2400" dirty="0" err="1"/>
              <a:t>identidade</a:t>
            </a:r>
            <a:endParaRPr lang="en-GB" sz="2400" dirty="0"/>
          </a:p>
          <a:p>
            <a:endParaRPr lang="en-GB" sz="2400" dirty="0"/>
          </a:p>
          <a:p>
            <a:r>
              <a:rPr lang="en-GB" sz="2400" dirty="0" err="1"/>
              <a:t>Fraude</a:t>
            </a:r>
            <a:r>
              <a:rPr lang="en-GB" sz="2400" dirty="0"/>
              <a:t> </a:t>
            </a:r>
            <a:r>
              <a:rPr lang="en-GB" sz="2400" dirty="0" err="1"/>
              <a:t>financeira</a:t>
            </a:r>
            <a:endParaRPr lang="en-GB" sz="2400" dirty="0"/>
          </a:p>
          <a:p>
            <a:endParaRPr lang="en-US" sz="2400" dirty="0"/>
          </a:p>
          <a:p>
            <a:r>
              <a:rPr lang="en-GB" sz="2400" dirty="0"/>
              <a:t>Cyberbullying e cyberstalking</a:t>
            </a:r>
          </a:p>
          <a:p>
            <a:pPr lvl="1"/>
            <a:endParaRPr lang="en-GB" sz="2000" dirty="0"/>
          </a:p>
          <a:p>
            <a:pPr lvl="1"/>
            <a:endParaRPr lang="en-US" sz="2000" dirty="0"/>
          </a:p>
          <a:p>
            <a:endParaRPr lang="en-GB" sz="2400" dirty="0"/>
          </a:p>
        </p:txBody>
      </p:sp>
      <p:sp>
        <p:nvSpPr>
          <p:cNvPr id="5" name="Content Placeholder 4">
            <a:extLst>
              <a:ext uri="{FF2B5EF4-FFF2-40B4-BE49-F238E27FC236}">
                <a16:creationId xmlns:a16="http://schemas.microsoft.com/office/drawing/2014/main" id="{73159385-E995-D74C-86E2-7D378E491A4D}"/>
              </a:ext>
            </a:extLst>
          </p:cNvPr>
          <p:cNvSpPr>
            <a:spLocks noGrp="1"/>
          </p:cNvSpPr>
          <p:nvPr>
            <p:ph sz="quarter" idx="2"/>
          </p:nvPr>
        </p:nvSpPr>
        <p:spPr/>
        <p:txBody>
          <a:bodyPr>
            <a:normAutofit lnSpcReduction="10000"/>
          </a:bodyPr>
          <a:lstStyle/>
          <a:p>
            <a:endParaRPr lang="en-GB" sz="2400" dirty="0"/>
          </a:p>
          <a:p>
            <a:r>
              <a:rPr lang="en-GB" sz="2400" dirty="0" err="1"/>
              <a:t>Pornografia</a:t>
            </a:r>
            <a:r>
              <a:rPr lang="en-GB" sz="2400" dirty="0"/>
              <a:t> </a:t>
            </a:r>
            <a:r>
              <a:rPr lang="en-GB" sz="2400" dirty="0" err="1"/>
              <a:t>infantil</a:t>
            </a:r>
            <a:endParaRPr lang="en-GB" sz="2400" dirty="0"/>
          </a:p>
          <a:p>
            <a:endParaRPr lang="en-GB" sz="2400" dirty="0"/>
          </a:p>
          <a:p>
            <a:r>
              <a:rPr lang="en-GB" sz="2400" dirty="0" err="1"/>
              <a:t>Ciber</a:t>
            </a:r>
            <a:r>
              <a:rPr lang="en-GB" sz="2400" dirty="0"/>
              <a:t> </a:t>
            </a:r>
            <a:r>
              <a:rPr lang="en-GB" sz="2400" dirty="0" err="1"/>
              <a:t>extorsão</a:t>
            </a:r>
            <a:endParaRPr lang="en-GB" sz="2400" dirty="0"/>
          </a:p>
          <a:p>
            <a:endParaRPr lang="en-GB" sz="2400" dirty="0"/>
          </a:p>
          <a:p>
            <a:r>
              <a:rPr lang="en-GB" sz="2400" dirty="0" err="1"/>
              <a:t>Ataques</a:t>
            </a:r>
            <a:r>
              <a:rPr lang="en-GB" sz="2400" dirty="0"/>
              <a:t> de </a:t>
            </a:r>
            <a:r>
              <a:rPr lang="en-GB" sz="2400" dirty="0" err="1"/>
              <a:t>negação</a:t>
            </a:r>
            <a:r>
              <a:rPr lang="en-GB" sz="2400" dirty="0"/>
              <a:t> de </a:t>
            </a:r>
            <a:r>
              <a:rPr lang="en-GB" sz="2400" dirty="0" err="1"/>
              <a:t>serviço</a:t>
            </a:r>
            <a:endParaRPr lang="en-GB" sz="2400" dirty="0"/>
          </a:p>
          <a:p>
            <a:endParaRPr lang="en-GB" dirty="0"/>
          </a:p>
          <a:p>
            <a:r>
              <a:rPr lang="en-GB" sz="2400" dirty="0" err="1"/>
              <a:t>Intrusão</a:t>
            </a:r>
            <a:r>
              <a:rPr lang="en-GB" sz="2400" dirty="0"/>
              <a:t> </a:t>
            </a:r>
            <a:r>
              <a:rPr lang="en-GB" sz="2400" dirty="0" err="1"/>
              <a:t>em</a:t>
            </a:r>
            <a:r>
              <a:rPr lang="en-GB" sz="2400" dirty="0"/>
              <a:t> </a:t>
            </a:r>
            <a:r>
              <a:rPr lang="en-GB" sz="2400" dirty="0" err="1"/>
              <a:t>sistemas</a:t>
            </a:r>
            <a:endParaRPr lang="en-GB" sz="2400" dirty="0"/>
          </a:p>
          <a:p>
            <a:endParaRPr lang="en-GB" sz="2400" dirty="0"/>
          </a:p>
          <a:p>
            <a:r>
              <a:rPr lang="en-GB" sz="2400" dirty="0" err="1"/>
              <a:t>Instalação</a:t>
            </a:r>
            <a:r>
              <a:rPr lang="en-GB" sz="2400" dirty="0"/>
              <a:t> de </a:t>
            </a:r>
            <a:r>
              <a:rPr lang="en-GB" sz="2400" dirty="0" err="1"/>
              <a:t>programas</a:t>
            </a:r>
            <a:r>
              <a:rPr lang="en-GB" sz="2400" dirty="0"/>
              <a:t> </a:t>
            </a:r>
            <a:r>
              <a:rPr lang="en-GB" sz="2400" dirty="0" err="1"/>
              <a:t>maliciosos</a:t>
            </a:r>
            <a:r>
              <a:rPr lang="en-GB" sz="2400" dirty="0"/>
              <a:t> (malware)</a:t>
            </a:r>
          </a:p>
          <a:p>
            <a:endParaRPr lang="en-US" dirty="0"/>
          </a:p>
        </p:txBody>
      </p:sp>
    </p:spTree>
    <p:extLst>
      <p:ext uri="{BB962C8B-B14F-4D97-AF65-F5344CB8AC3E}">
        <p14:creationId xmlns:p14="http://schemas.microsoft.com/office/powerpoint/2010/main" val="3614177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Porquê</a:t>
            </a:r>
            <a:r>
              <a:rPr lang="en-US" dirty="0"/>
              <a:t> </a:t>
            </a:r>
            <a:r>
              <a:rPr lang="en-US" dirty="0" err="1"/>
              <a:t>ser</a:t>
            </a:r>
            <a:r>
              <a:rPr lang="en-US" dirty="0"/>
              <a:t> </a:t>
            </a:r>
            <a:r>
              <a:rPr lang="en-US" dirty="0" err="1"/>
              <a:t>anónimo</a:t>
            </a:r>
            <a:r>
              <a:rPr lang="en-US" dirty="0"/>
              <a:t> </a:t>
            </a:r>
            <a:r>
              <a:rPr lang="en-US" dirty="0" err="1"/>
              <a:t>na</a:t>
            </a:r>
            <a:r>
              <a:rPr lang="en-US" dirty="0"/>
              <a:t> Internet?</a:t>
            </a:r>
          </a:p>
        </p:txBody>
      </p:sp>
      <p:sp>
        <p:nvSpPr>
          <p:cNvPr id="3" name="Content Placeholder 2"/>
          <p:cNvSpPr>
            <a:spLocks noGrp="1"/>
          </p:cNvSpPr>
          <p:nvPr>
            <p:ph idx="1"/>
          </p:nvPr>
        </p:nvSpPr>
        <p:spPr/>
        <p:txBody>
          <a:bodyPr>
            <a:normAutofit/>
          </a:bodyPr>
          <a:lstStyle/>
          <a:p>
            <a:r>
              <a:rPr lang="en-US" dirty="0"/>
              <a:t>Se for um </a:t>
            </a:r>
            <a:r>
              <a:rPr lang="en-US" dirty="0" err="1"/>
              <a:t>cibercriminoso</a:t>
            </a:r>
            <a:r>
              <a:rPr lang="en-US" dirty="0"/>
              <a:t>!</a:t>
            </a:r>
          </a:p>
          <a:p>
            <a:pPr lvl="1"/>
            <a:r>
              <a:rPr lang="en-US" dirty="0" err="1"/>
              <a:t>Infractor</a:t>
            </a:r>
            <a:r>
              <a:rPr lang="en-US" dirty="0"/>
              <a:t> de </a:t>
            </a:r>
            <a:r>
              <a:rPr lang="en-US" dirty="0" err="1"/>
              <a:t>direitos</a:t>
            </a:r>
            <a:r>
              <a:rPr lang="en-US" dirty="0"/>
              <a:t> de </a:t>
            </a:r>
            <a:r>
              <a:rPr lang="en-US" dirty="0" err="1"/>
              <a:t>autor</a:t>
            </a:r>
            <a:r>
              <a:rPr lang="en-US" dirty="0"/>
              <a:t>, </a:t>
            </a:r>
            <a:r>
              <a:rPr lang="en-US" dirty="0" err="1"/>
              <a:t>pirata</a:t>
            </a:r>
            <a:r>
              <a:rPr lang="en-US" dirty="0"/>
              <a:t>, spammer, </a:t>
            </a:r>
            <a:r>
              <a:rPr lang="en-US" dirty="0" err="1"/>
              <a:t>terrorista</a:t>
            </a:r>
            <a:r>
              <a:rPr lang="en-US" dirty="0"/>
              <a:t>, etc.</a:t>
            </a:r>
          </a:p>
          <a:p>
            <a:endParaRPr lang="en-US" dirty="0"/>
          </a:p>
          <a:p>
            <a:r>
              <a:rPr lang="en-US" dirty="0"/>
              <a:t>Mas </a:t>
            </a:r>
            <a:r>
              <a:rPr lang="en-US" dirty="0" err="1"/>
              <a:t>também</a:t>
            </a:r>
            <a:r>
              <a:rPr lang="en-US" dirty="0"/>
              <a:t> se for:</a:t>
            </a:r>
          </a:p>
          <a:p>
            <a:pPr lvl="1"/>
            <a:r>
              <a:rPr lang="en-US" dirty="0" err="1"/>
              <a:t>Jornalista</a:t>
            </a:r>
            <a:endParaRPr lang="en-US" dirty="0"/>
          </a:p>
          <a:p>
            <a:pPr lvl="1"/>
            <a:r>
              <a:rPr lang="en-US" dirty="0"/>
              <a:t>Whistleblower </a:t>
            </a:r>
          </a:p>
          <a:p>
            <a:pPr lvl="1"/>
            <a:r>
              <a:rPr lang="en-US" dirty="0" err="1"/>
              <a:t>Activista</a:t>
            </a:r>
            <a:r>
              <a:rPr lang="en-US" dirty="0"/>
              <a:t> de </a:t>
            </a:r>
            <a:r>
              <a:rPr lang="en-US" dirty="0" err="1"/>
              <a:t>direitos</a:t>
            </a:r>
            <a:r>
              <a:rPr lang="en-US" dirty="0"/>
              <a:t> </a:t>
            </a:r>
            <a:r>
              <a:rPr lang="en-US" dirty="0" err="1"/>
              <a:t>humanos</a:t>
            </a:r>
            <a:endParaRPr lang="en-US" dirty="0"/>
          </a:p>
          <a:p>
            <a:pPr lvl="1"/>
            <a:r>
              <a:rPr lang="en-US" dirty="0" err="1"/>
              <a:t>Quadros</a:t>
            </a:r>
            <a:r>
              <a:rPr lang="en-US" dirty="0"/>
              <a:t> </a:t>
            </a:r>
            <a:r>
              <a:rPr lang="en-US" dirty="0" err="1"/>
              <a:t>executivos</a:t>
            </a:r>
            <a:endParaRPr lang="en-US" dirty="0"/>
          </a:p>
          <a:p>
            <a:pPr lvl="1"/>
            <a:r>
              <a:rPr lang="en-US" dirty="0" err="1"/>
              <a:t>Militares</a:t>
            </a:r>
            <a:r>
              <a:rPr lang="en-US" dirty="0"/>
              <a:t> e </a:t>
            </a:r>
            <a:r>
              <a:rPr lang="en-US" dirty="0" err="1"/>
              <a:t>agências</a:t>
            </a:r>
            <a:r>
              <a:rPr lang="en-US" dirty="0"/>
              <a:t> de intelligence</a:t>
            </a:r>
          </a:p>
          <a:p>
            <a:pPr lvl="1"/>
            <a:r>
              <a:rPr lang="en-US" dirty="0" err="1"/>
              <a:t>Vítima</a:t>
            </a:r>
            <a:r>
              <a:rPr lang="en-US" dirty="0"/>
              <a:t> de </a:t>
            </a:r>
            <a:r>
              <a:rPr lang="en-US" dirty="0" err="1"/>
              <a:t>abuso</a:t>
            </a:r>
            <a:endParaRPr lang="en-US" dirty="0"/>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Cibercrime - Nuno Santos</a:t>
            </a:r>
          </a:p>
        </p:txBody>
      </p:sp>
    </p:spTree>
    <p:extLst>
      <p:ext uri="{BB962C8B-B14F-4D97-AF65-F5344CB8AC3E}">
        <p14:creationId xmlns:p14="http://schemas.microsoft.com/office/powerpoint/2010/main" val="38485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 Internet </a:t>
            </a:r>
            <a:r>
              <a:rPr lang="en-US" dirty="0" err="1"/>
              <a:t>é</a:t>
            </a:r>
            <a:r>
              <a:rPr lang="en-US" dirty="0"/>
              <a:t> </a:t>
            </a:r>
            <a:r>
              <a:rPr lang="en-US" dirty="0" err="1"/>
              <a:t>difícil</a:t>
            </a:r>
            <a:r>
              <a:rPr lang="en-US" dirty="0"/>
              <a:t> </a:t>
            </a:r>
            <a:r>
              <a:rPr lang="en-US" dirty="0" err="1"/>
              <a:t>ser</a:t>
            </a:r>
            <a:r>
              <a:rPr lang="en-US" dirty="0"/>
              <a:t> </a:t>
            </a:r>
            <a:r>
              <a:rPr lang="en-US" dirty="0" err="1"/>
              <a:t>totalmente</a:t>
            </a:r>
            <a:r>
              <a:rPr lang="en-US" dirty="0"/>
              <a:t> </a:t>
            </a:r>
            <a:r>
              <a:rPr lang="en-US" dirty="0" err="1"/>
              <a:t>anónimo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92500" lnSpcReduction="10000"/>
          </a:bodyPr>
          <a:lstStyle/>
          <a:p>
            <a:r>
              <a:rPr lang="en-US" dirty="0"/>
              <a:t>O </a:t>
            </a:r>
            <a:r>
              <a:rPr lang="en-US" dirty="0" err="1"/>
              <a:t>teu</a:t>
            </a:r>
            <a:r>
              <a:rPr lang="en-US" dirty="0"/>
              <a:t> </a:t>
            </a:r>
            <a:r>
              <a:rPr lang="en-US" b="1" dirty="0" err="1"/>
              <a:t>endereço</a:t>
            </a:r>
            <a:r>
              <a:rPr lang="en-US" b="1" dirty="0"/>
              <a:t> IP </a:t>
            </a:r>
            <a:r>
              <a:rPr lang="en-US" dirty="0" err="1"/>
              <a:t>pode</a:t>
            </a:r>
            <a:r>
              <a:rPr lang="en-US" dirty="0"/>
              <a:t> </a:t>
            </a:r>
            <a:r>
              <a:rPr lang="en-US" dirty="0" err="1"/>
              <a:t>ser</a:t>
            </a:r>
            <a:r>
              <a:rPr lang="en-US" dirty="0"/>
              <a:t> </a:t>
            </a:r>
            <a:r>
              <a:rPr lang="en-US" dirty="0" err="1"/>
              <a:t>relacionado</a:t>
            </a:r>
            <a:r>
              <a:rPr lang="en-US" dirty="0"/>
              <a:t> </a:t>
            </a:r>
            <a:r>
              <a:rPr lang="en-US" dirty="0" err="1"/>
              <a:t>contigo</a:t>
            </a:r>
            <a:endParaRPr lang="en-US" dirty="0"/>
          </a:p>
          <a:p>
            <a:pPr lvl="1"/>
            <a:r>
              <a:rPr lang="en-US" dirty="0" err="1"/>
              <a:t>Os</a:t>
            </a:r>
            <a:r>
              <a:rPr lang="en-US" dirty="0"/>
              <a:t> ISPs </a:t>
            </a:r>
            <a:r>
              <a:rPr lang="en-US" dirty="0" err="1"/>
              <a:t>guardam</a:t>
            </a:r>
            <a:r>
              <a:rPr lang="en-US" dirty="0"/>
              <a:t> </a:t>
            </a:r>
            <a:r>
              <a:rPr lang="en-US" dirty="0" err="1"/>
              <a:t>registos</a:t>
            </a:r>
            <a:r>
              <a:rPr lang="en-US" dirty="0"/>
              <a:t> das </a:t>
            </a:r>
            <a:r>
              <a:rPr lang="en-US" dirty="0" err="1"/>
              <a:t>comunicações</a:t>
            </a:r>
            <a:endParaRPr lang="en-US" dirty="0"/>
          </a:p>
          <a:p>
            <a:pPr lvl="1"/>
            <a:r>
              <a:rPr lang="en-US" dirty="0"/>
              <a:t>Durante </a:t>
            </a:r>
            <a:r>
              <a:rPr lang="en-US" dirty="0" err="1"/>
              <a:t>alguns</a:t>
            </a:r>
            <a:r>
              <a:rPr lang="en-US" dirty="0"/>
              <a:t> </a:t>
            </a:r>
            <a:r>
              <a:rPr lang="en-US" dirty="0" err="1"/>
              <a:t>anos</a:t>
            </a:r>
            <a:r>
              <a:rPr lang="en-US" dirty="0"/>
              <a:t> (Data Retention Laws)</a:t>
            </a:r>
          </a:p>
          <a:p>
            <a:pPr lvl="1"/>
            <a:r>
              <a:rPr lang="en-US" dirty="0" err="1"/>
              <a:t>Esses</a:t>
            </a:r>
            <a:r>
              <a:rPr lang="en-US" dirty="0"/>
              <a:t> </a:t>
            </a:r>
            <a:r>
              <a:rPr lang="en-US" dirty="0" err="1"/>
              <a:t>registos</a:t>
            </a:r>
            <a:r>
              <a:rPr lang="en-US" dirty="0"/>
              <a:t> </a:t>
            </a:r>
            <a:r>
              <a:rPr lang="en-US" dirty="0" err="1"/>
              <a:t>podem</a:t>
            </a:r>
            <a:r>
              <a:rPr lang="en-US" dirty="0"/>
              <a:t> </a:t>
            </a:r>
            <a:r>
              <a:rPr lang="en-US" dirty="0" err="1"/>
              <a:t>ser</a:t>
            </a:r>
            <a:r>
              <a:rPr lang="en-US" dirty="0"/>
              <a:t> </a:t>
            </a:r>
            <a:r>
              <a:rPr lang="en-US" dirty="0" err="1"/>
              <a:t>obtidos</a:t>
            </a:r>
            <a:r>
              <a:rPr lang="en-US" dirty="0"/>
              <a:t> </a:t>
            </a:r>
            <a:r>
              <a:rPr lang="en-US" dirty="0" err="1"/>
              <a:t>por</a:t>
            </a:r>
            <a:r>
              <a:rPr lang="en-US" dirty="0"/>
              <a:t> </a:t>
            </a:r>
            <a:r>
              <a:rPr lang="en-US" dirty="0" err="1"/>
              <a:t>ordem</a:t>
            </a:r>
            <a:r>
              <a:rPr lang="en-US" dirty="0"/>
              <a:t> judicial</a:t>
            </a:r>
          </a:p>
          <a:p>
            <a:pPr lvl="1"/>
            <a:endParaRPr lang="en-US" dirty="0"/>
          </a:p>
          <a:p>
            <a:r>
              <a:rPr lang="en-US" dirty="0"/>
              <a:t>O </a:t>
            </a:r>
            <a:r>
              <a:rPr lang="en-US" dirty="0" err="1"/>
              <a:t>teu</a:t>
            </a:r>
            <a:r>
              <a:rPr lang="en-US" dirty="0"/>
              <a:t> </a:t>
            </a:r>
            <a:r>
              <a:rPr lang="en-US" b="1" dirty="0"/>
              <a:t>browser</a:t>
            </a:r>
            <a:r>
              <a:rPr lang="en-US" dirty="0"/>
              <a:t> </a:t>
            </a:r>
            <a:r>
              <a:rPr lang="en-US" dirty="0" err="1"/>
              <a:t>pode</a:t>
            </a:r>
            <a:r>
              <a:rPr lang="en-US" dirty="0"/>
              <a:t> </a:t>
            </a:r>
            <a:r>
              <a:rPr lang="en-US" dirty="0" err="1"/>
              <a:t>ser</a:t>
            </a:r>
            <a:r>
              <a:rPr lang="en-US" dirty="0"/>
              <a:t> </a:t>
            </a:r>
            <a:r>
              <a:rPr lang="en-US" dirty="0" err="1"/>
              <a:t>identificado</a:t>
            </a:r>
            <a:r>
              <a:rPr lang="en-US" dirty="0"/>
              <a:t> e </a:t>
            </a:r>
            <a:r>
              <a:rPr lang="en-US" dirty="0" err="1"/>
              <a:t>rastreado</a:t>
            </a:r>
            <a:endParaRPr lang="en-US" dirty="0"/>
          </a:p>
          <a:p>
            <a:pPr lvl="1"/>
            <a:r>
              <a:rPr lang="en-US" dirty="0"/>
              <a:t>Cookies, Flash cookies, HTML5 storage</a:t>
            </a:r>
          </a:p>
          <a:p>
            <a:pPr lvl="1"/>
            <a:r>
              <a:rPr lang="en-US" dirty="0"/>
              <a:t>Browser fingerprinting</a:t>
            </a:r>
          </a:p>
          <a:p>
            <a:pPr lvl="1"/>
            <a:endParaRPr lang="en-US" dirty="0"/>
          </a:p>
          <a:p>
            <a:r>
              <a:rPr lang="en-US" dirty="0"/>
              <a:t>As </a:t>
            </a:r>
            <a:r>
              <a:rPr lang="en-US" dirty="0" err="1"/>
              <a:t>tuas</a:t>
            </a:r>
            <a:r>
              <a:rPr lang="en-US" dirty="0"/>
              <a:t> </a:t>
            </a:r>
            <a:r>
              <a:rPr lang="en-US" b="1" dirty="0" err="1"/>
              <a:t>actividades</a:t>
            </a:r>
            <a:r>
              <a:rPr lang="en-US" dirty="0"/>
              <a:t> online </a:t>
            </a:r>
            <a:r>
              <a:rPr lang="en-US" dirty="0" err="1"/>
              <a:t>podem</a:t>
            </a:r>
            <a:r>
              <a:rPr lang="en-US" dirty="0"/>
              <a:t> </a:t>
            </a:r>
            <a:r>
              <a:rPr lang="en-US" dirty="0" err="1"/>
              <a:t>identificar-te</a:t>
            </a:r>
            <a:endParaRPr lang="en-US" dirty="0"/>
          </a:p>
          <a:p>
            <a:pPr lvl="1"/>
            <a:r>
              <a:rPr lang="en-US" dirty="0" err="1"/>
              <a:t>Os</a:t>
            </a:r>
            <a:r>
              <a:rPr lang="en-US" dirty="0"/>
              <a:t> sites web e apps </a:t>
            </a:r>
            <a:r>
              <a:rPr lang="en-US" dirty="0" err="1"/>
              <a:t>únicos</a:t>
            </a:r>
            <a:r>
              <a:rPr lang="en-US" dirty="0"/>
              <a:t> que </a:t>
            </a:r>
            <a:r>
              <a:rPr lang="en-US" dirty="0" err="1"/>
              <a:t>usas</a:t>
            </a:r>
            <a:endParaRPr lang="en-US" dirty="0"/>
          </a:p>
          <a:p>
            <a:pPr lvl="1"/>
            <a:r>
              <a:rPr lang="en-US" dirty="0"/>
              <a:t>O </a:t>
            </a:r>
            <a:r>
              <a:rPr lang="en-US" dirty="0" err="1"/>
              <a:t>tipo</a:t>
            </a:r>
            <a:r>
              <a:rPr lang="en-US" dirty="0"/>
              <a:t> de links a que </a:t>
            </a:r>
            <a:r>
              <a:rPr lang="en-US" dirty="0" err="1"/>
              <a:t>acedes</a:t>
            </a:r>
            <a:endParaRPr lang="en-US" dirty="0"/>
          </a:p>
          <a:p>
            <a:endParaRPr lang="en-US" dirty="0"/>
          </a:p>
          <a:p>
            <a:endParaRPr lang="en-US" dirty="0"/>
          </a:p>
        </p:txBody>
      </p:sp>
    </p:spTree>
    <p:extLst>
      <p:ext uri="{BB962C8B-B14F-4D97-AF65-F5344CB8AC3E}">
        <p14:creationId xmlns:p14="http://schemas.microsoft.com/office/powerpoint/2010/main" val="3014841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074152" cy="914400"/>
          </a:xfrm>
        </p:spPr>
        <p:txBody>
          <a:bodyPr>
            <a:normAutofit/>
          </a:bodyPr>
          <a:lstStyle/>
          <a:p>
            <a:r>
              <a:rPr lang="en-US" dirty="0" err="1"/>
              <a:t>Exemplo</a:t>
            </a:r>
            <a:r>
              <a:rPr lang="en-US" dirty="0"/>
              <a:t> da </a:t>
            </a:r>
            <a:r>
              <a:rPr lang="en-US" dirty="0" err="1"/>
              <a:t>dificuldade</a:t>
            </a:r>
            <a:r>
              <a:rPr lang="en-US" dirty="0"/>
              <a:t> de </a:t>
            </a:r>
            <a:r>
              <a:rPr lang="en-US" dirty="0" err="1"/>
              <a:t>ser</a:t>
            </a:r>
            <a:r>
              <a:rPr lang="en-US" dirty="0"/>
              <a:t> </a:t>
            </a:r>
            <a:r>
              <a:rPr lang="en-US" dirty="0" err="1"/>
              <a:t>anónimo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4303182" cy="4937760"/>
          </a:xfrm>
        </p:spPr>
        <p:txBody>
          <a:bodyPr>
            <a:normAutofit/>
          </a:bodyPr>
          <a:lstStyle/>
          <a:p>
            <a:r>
              <a:rPr lang="en-US" dirty="0"/>
              <a:t>A NAT </a:t>
            </a:r>
            <a:r>
              <a:rPr lang="en-US" dirty="0" err="1"/>
              <a:t>esconde</a:t>
            </a:r>
            <a:r>
              <a:rPr lang="en-US" dirty="0"/>
              <a:t> </a:t>
            </a:r>
            <a:r>
              <a:rPr lang="en-US" dirty="0" err="1"/>
              <a:t>múltiplos</a:t>
            </a:r>
            <a:r>
              <a:rPr lang="en-US" dirty="0"/>
              <a:t> </a:t>
            </a:r>
            <a:r>
              <a:rPr lang="en-US" dirty="0" err="1"/>
              <a:t>clientes</a:t>
            </a:r>
            <a:r>
              <a:rPr lang="en-US" dirty="0"/>
              <a:t> </a:t>
            </a:r>
            <a:r>
              <a:rPr lang="en-US" dirty="0" err="1"/>
              <a:t>por</a:t>
            </a:r>
            <a:r>
              <a:rPr lang="en-US" dirty="0"/>
              <a:t> </a:t>
            </a:r>
            <a:r>
              <a:rPr lang="en-US" dirty="0" err="1"/>
              <a:t>detrás</a:t>
            </a:r>
            <a:r>
              <a:rPr lang="en-US" dirty="0"/>
              <a:t> do </a:t>
            </a:r>
            <a:r>
              <a:rPr lang="en-US" dirty="0" err="1"/>
              <a:t>mesmo</a:t>
            </a:r>
            <a:r>
              <a:rPr lang="en-US" dirty="0"/>
              <a:t> IP</a:t>
            </a:r>
          </a:p>
          <a:p>
            <a:endParaRPr lang="en-US" dirty="0"/>
          </a:p>
          <a:p>
            <a:endParaRPr lang="en-US" dirty="0"/>
          </a:p>
          <a:p>
            <a:r>
              <a:rPr lang="en-US" dirty="0"/>
              <a:t>Como </a:t>
            </a:r>
            <a:r>
              <a:rPr lang="en-US" dirty="0" err="1"/>
              <a:t>identificar</a:t>
            </a:r>
            <a:r>
              <a:rPr lang="en-US" dirty="0"/>
              <a:t> </a:t>
            </a:r>
            <a:r>
              <a:rPr lang="en-US" dirty="0" err="1"/>
              <a:t>esses</a:t>
            </a:r>
            <a:r>
              <a:rPr lang="en-US" dirty="0"/>
              <a:t> </a:t>
            </a:r>
            <a:r>
              <a:rPr lang="en-US" dirty="0" err="1"/>
              <a:t>clientes</a:t>
            </a:r>
            <a:r>
              <a:rPr lang="en-US" dirty="0"/>
              <a:t>?</a:t>
            </a:r>
          </a:p>
          <a:p>
            <a:pPr lvl="1"/>
            <a:r>
              <a:rPr lang="en-US" dirty="0"/>
              <a:t>Se </a:t>
            </a:r>
            <a:r>
              <a:rPr lang="en-US" dirty="0" err="1"/>
              <a:t>tiveres</a:t>
            </a:r>
            <a:r>
              <a:rPr lang="en-US" dirty="0"/>
              <a:t> </a:t>
            </a:r>
            <a:r>
              <a:rPr lang="en-US" dirty="0" err="1"/>
              <a:t>acesso</a:t>
            </a:r>
            <a:r>
              <a:rPr lang="en-US" dirty="0"/>
              <a:t> </a:t>
            </a:r>
            <a:r>
              <a:rPr lang="en-US" dirty="0" err="1"/>
              <a:t>à</a:t>
            </a:r>
            <a:r>
              <a:rPr lang="en-US" dirty="0"/>
              <a:t> NAT, </a:t>
            </a:r>
            <a:r>
              <a:rPr lang="en-US" dirty="0" err="1"/>
              <a:t>consultar</a:t>
            </a:r>
            <a:r>
              <a:rPr lang="en-US" dirty="0"/>
              <a:t> a </a:t>
            </a:r>
            <a:r>
              <a:rPr lang="en-US" dirty="0" err="1"/>
              <a:t>tabela</a:t>
            </a:r>
            <a:r>
              <a:rPr lang="en-US" dirty="0"/>
              <a:t> de </a:t>
            </a:r>
            <a:r>
              <a:rPr lang="en-US" dirty="0" err="1"/>
              <a:t>mapeamento</a:t>
            </a:r>
            <a:endParaRPr lang="en-US" dirty="0"/>
          </a:p>
          <a:p>
            <a:pPr lvl="1"/>
            <a:r>
              <a:rPr lang="en-US" dirty="0" err="1"/>
              <a:t>Caso</a:t>
            </a:r>
            <a:r>
              <a:rPr lang="en-US" dirty="0"/>
              <a:t> </a:t>
            </a:r>
            <a:r>
              <a:rPr lang="en-US" dirty="0" err="1"/>
              <a:t>contrário</a:t>
            </a:r>
            <a:r>
              <a:rPr lang="en-US" dirty="0"/>
              <a:t>?...</a:t>
            </a:r>
          </a:p>
        </p:txBody>
      </p:sp>
      <p:pic>
        <p:nvPicPr>
          <p:cNvPr id="7" name="Picture 6" descr="N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382" y="2590800"/>
            <a:ext cx="4078818" cy="2618601"/>
          </a:xfrm>
          <a:prstGeom prst="rect">
            <a:avLst/>
          </a:prstGeom>
        </p:spPr>
      </p:pic>
      <p:sp>
        <p:nvSpPr>
          <p:cNvPr id="13" name="Freeform 12"/>
          <p:cNvSpPr/>
          <p:nvPr/>
        </p:nvSpPr>
        <p:spPr>
          <a:xfrm>
            <a:off x="5400842" y="2847474"/>
            <a:ext cx="2366211" cy="991445"/>
          </a:xfrm>
          <a:custGeom>
            <a:avLst/>
            <a:gdLst>
              <a:gd name="connsiteX0" fmla="*/ 0 w 2366211"/>
              <a:gd name="connsiteY0" fmla="*/ 0 h 991445"/>
              <a:gd name="connsiteX1" fmla="*/ 574842 w 2366211"/>
              <a:gd name="connsiteY1" fmla="*/ 187158 h 991445"/>
              <a:gd name="connsiteX2" fmla="*/ 1082842 w 2366211"/>
              <a:gd name="connsiteY2" fmla="*/ 882315 h 991445"/>
              <a:gd name="connsiteX3" fmla="*/ 2366211 w 2366211"/>
              <a:gd name="connsiteY3" fmla="*/ 989263 h 991445"/>
            </a:gdLst>
            <a:ahLst/>
            <a:cxnLst>
              <a:cxn ang="0">
                <a:pos x="connsiteX0" y="connsiteY0"/>
              </a:cxn>
              <a:cxn ang="0">
                <a:pos x="connsiteX1" y="connsiteY1"/>
              </a:cxn>
              <a:cxn ang="0">
                <a:pos x="connsiteX2" y="connsiteY2"/>
              </a:cxn>
              <a:cxn ang="0">
                <a:pos x="connsiteX3" y="connsiteY3"/>
              </a:cxn>
            </a:cxnLst>
            <a:rect l="l" t="t" r="r" b="b"/>
            <a:pathLst>
              <a:path w="2366211" h="991445">
                <a:moveTo>
                  <a:pt x="0" y="0"/>
                </a:moveTo>
                <a:cubicBezTo>
                  <a:pt x="197184" y="20053"/>
                  <a:pt x="394368" y="40106"/>
                  <a:pt x="574842" y="187158"/>
                </a:cubicBezTo>
                <a:cubicBezTo>
                  <a:pt x="755316" y="334211"/>
                  <a:pt x="784281" y="748631"/>
                  <a:pt x="1082842" y="882315"/>
                </a:cubicBezTo>
                <a:cubicBezTo>
                  <a:pt x="1381403" y="1015999"/>
                  <a:pt x="2366211" y="989263"/>
                  <a:pt x="2366211" y="989263"/>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334000" y="3823368"/>
            <a:ext cx="2366211" cy="494632"/>
          </a:xfrm>
          <a:custGeom>
            <a:avLst/>
            <a:gdLst>
              <a:gd name="connsiteX0" fmla="*/ 0 w 2366211"/>
              <a:gd name="connsiteY0" fmla="*/ 494632 h 494632"/>
              <a:gd name="connsiteX1" fmla="*/ 561474 w 2366211"/>
              <a:gd name="connsiteY1" fmla="*/ 427790 h 494632"/>
              <a:gd name="connsiteX2" fmla="*/ 989263 w 2366211"/>
              <a:gd name="connsiteY2" fmla="*/ 93579 h 494632"/>
              <a:gd name="connsiteX3" fmla="*/ 2366211 w 2366211"/>
              <a:gd name="connsiteY3" fmla="*/ 0 h 494632"/>
            </a:gdLst>
            <a:ahLst/>
            <a:cxnLst>
              <a:cxn ang="0">
                <a:pos x="connsiteX0" y="connsiteY0"/>
              </a:cxn>
              <a:cxn ang="0">
                <a:pos x="connsiteX1" y="connsiteY1"/>
              </a:cxn>
              <a:cxn ang="0">
                <a:pos x="connsiteX2" y="connsiteY2"/>
              </a:cxn>
              <a:cxn ang="0">
                <a:pos x="connsiteX3" y="connsiteY3"/>
              </a:cxn>
            </a:cxnLst>
            <a:rect l="l" t="t" r="r" b="b"/>
            <a:pathLst>
              <a:path w="2366211" h="494632">
                <a:moveTo>
                  <a:pt x="0" y="494632"/>
                </a:moveTo>
                <a:cubicBezTo>
                  <a:pt x="198298" y="494632"/>
                  <a:pt x="396597" y="494632"/>
                  <a:pt x="561474" y="427790"/>
                </a:cubicBezTo>
                <a:cubicBezTo>
                  <a:pt x="726351" y="360948"/>
                  <a:pt x="688474" y="164877"/>
                  <a:pt x="989263" y="93579"/>
                </a:cubicBezTo>
                <a:cubicBezTo>
                  <a:pt x="1290052" y="22281"/>
                  <a:pt x="2366211" y="0"/>
                  <a:pt x="2366211" y="0"/>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162800" y="2971800"/>
            <a:ext cx="355486" cy="707886"/>
          </a:xfrm>
          <a:prstGeom prst="rect">
            <a:avLst/>
          </a:prstGeom>
          <a:noFill/>
        </p:spPr>
        <p:txBody>
          <a:bodyPr wrap="none" rtlCol="0">
            <a:spAutoFit/>
          </a:bodyPr>
          <a:lstStyle/>
          <a:p>
            <a:r>
              <a:rPr lang="en-US" sz="4000" dirty="0">
                <a:solidFill>
                  <a:srgbClr val="FF0000"/>
                </a:solidFill>
              </a:rPr>
              <a:t>?</a:t>
            </a:r>
          </a:p>
        </p:txBody>
      </p:sp>
    </p:spTree>
    <p:extLst>
      <p:ext uri="{BB962C8B-B14F-4D97-AF65-F5344CB8AC3E}">
        <p14:creationId xmlns:p14="http://schemas.microsoft.com/office/powerpoint/2010/main" val="2861204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Browser fingerprinting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382000" cy="1981200"/>
          </a:xfrm>
        </p:spPr>
        <p:txBody>
          <a:bodyPr>
            <a:normAutofit fontScale="92500" lnSpcReduction="10000"/>
          </a:bodyPr>
          <a:lstStyle/>
          <a:p>
            <a:r>
              <a:rPr lang="en-US" dirty="0" err="1"/>
              <a:t>Recolha</a:t>
            </a:r>
            <a:r>
              <a:rPr lang="en-US" dirty="0"/>
              <a:t> </a:t>
            </a:r>
            <a:r>
              <a:rPr lang="en-US" dirty="0" err="1"/>
              <a:t>sistemática</a:t>
            </a:r>
            <a:r>
              <a:rPr lang="en-US" dirty="0"/>
              <a:t> de </a:t>
            </a:r>
            <a:r>
              <a:rPr lang="en-US" dirty="0" err="1"/>
              <a:t>informação</a:t>
            </a:r>
            <a:r>
              <a:rPr lang="en-US" dirty="0"/>
              <a:t> </a:t>
            </a:r>
            <a:r>
              <a:rPr lang="en-US" dirty="0" err="1"/>
              <a:t>sobre</a:t>
            </a:r>
            <a:r>
              <a:rPr lang="en-US" dirty="0"/>
              <a:t> o browser</a:t>
            </a:r>
          </a:p>
          <a:p>
            <a:pPr lvl="1"/>
            <a:r>
              <a:rPr lang="en-US" dirty="0" err="1"/>
              <a:t>Pedido</a:t>
            </a:r>
            <a:r>
              <a:rPr lang="en-US" dirty="0"/>
              <a:t> HTTP (user agent e accept headers)</a:t>
            </a:r>
          </a:p>
          <a:p>
            <a:pPr lvl="1"/>
            <a:r>
              <a:rPr lang="en-US" dirty="0" err="1"/>
              <a:t>Javascript</a:t>
            </a:r>
            <a:r>
              <a:rPr lang="en-US" dirty="0"/>
              <a:t> API (ex.., plugins </a:t>
            </a:r>
            <a:r>
              <a:rPr lang="en-US" dirty="0" err="1"/>
              <a:t>installados</a:t>
            </a:r>
            <a:r>
              <a:rPr lang="en-US" dirty="0"/>
              <a:t>)</a:t>
            </a:r>
          </a:p>
          <a:p>
            <a:pPr lvl="1"/>
            <a:r>
              <a:rPr lang="en-US" dirty="0"/>
              <a:t>Flash plugin API (e.g., </a:t>
            </a:r>
            <a:r>
              <a:rPr lang="en-US" dirty="0" err="1"/>
              <a:t>versão</a:t>
            </a:r>
            <a:r>
              <a:rPr lang="en-US" dirty="0"/>
              <a:t> OS, </a:t>
            </a:r>
            <a:r>
              <a:rPr lang="en-US" dirty="0" err="1"/>
              <a:t>lista</a:t>
            </a:r>
            <a:r>
              <a:rPr lang="en-US" dirty="0"/>
              <a:t> de </a:t>
            </a:r>
            <a:r>
              <a:rPr lang="en-US" dirty="0" err="1"/>
              <a:t>fontes</a:t>
            </a:r>
            <a:r>
              <a:rPr lang="en-US" dirty="0"/>
              <a:t>, </a:t>
            </a:r>
            <a:r>
              <a:rPr lang="en-US" dirty="0" err="1"/>
              <a:t>resolução</a:t>
            </a:r>
            <a:r>
              <a:rPr lang="en-US" dirty="0"/>
              <a:t> de </a:t>
            </a:r>
            <a:r>
              <a:rPr lang="en-US" dirty="0" err="1"/>
              <a:t>ecrã</a:t>
            </a:r>
            <a:r>
              <a:rPr lang="en-US" dirty="0"/>
              <a:t>)</a:t>
            </a:r>
          </a:p>
          <a:p>
            <a:pPr lvl="1"/>
            <a:r>
              <a:rPr lang="en-US" dirty="0" err="1"/>
              <a:t>Elemento</a:t>
            </a:r>
            <a:r>
              <a:rPr lang="en-US" dirty="0"/>
              <a:t> HTML5 Canvas (</a:t>
            </a:r>
            <a:r>
              <a:rPr lang="en-US" dirty="0" err="1"/>
              <a:t>differenças</a:t>
            </a:r>
            <a:r>
              <a:rPr lang="en-US" dirty="0"/>
              <a:t> </a:t>
            </a:r>
            <a:r>
              <a:rPr lang="en-US" dirty="0" err="1"/>
              <a:t>em</a:t>
            </a:r>
            <a:r>
              <a:rPr lang="en-US" dirty="0"/>
              <a:t> image rendering)</a:t>
            </a:r>
          </a:p>
          <a:p>
            <a:endParaRPr lang="en-US" dirty="0"/>
          </a:p>
          <a:p>
            <a:pPr lvl="1"/>
            <a:endParaRPr lang="en-US" dirty="0"/>
          </a:p>
        </p:txBody>
      </p:sp>
      <p:pic>
        <p:nvPicPr>
          <p:cNvPr id="7" name="Picture 6" descr="request_hea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366747"/>
            <a:ext cx="6553200" cy="2743459"/>
          </a:xfrm>
          <a:prstGeom prst="rect">
            <a:avLst/>
          </a:prstGeom>
        </p:spPr>
      </p:pic>
    </p:spTree>
    <p:extLst>
      <p:ext uri="{BB962C8B-B14F-4D97-AF65-F5344CB8AC3E}">
        <p14:creationId xmlns:p14="http://schemas.microsoft.com/office/powerpoint/2010/main" val="3120413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a:t>
            </a:r>
            <a:r>
              <a:rPr lang="en-US" dirty="0" err="1"/>
              <a:t>amiunique.org</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577848" y="1447800"/>
            <a:ext cx="6346952" cy="4629057"/>
          </a:xfrm>
          <a:prstGeom prst="rect">
            <a:avLst/>
          </a:prstGeom>
          <a:ln>
            <a:solidFill>
              <a:srgbClr val="000000"/>
            </a:solidFill>
          </a:ln>
        </p:spPr>
      </p:pic>
    </p:spTree>
    <p:extLst>
      <p:ext uri="{BB962C8B-B14F-4D97-AF65-F5344CB8AC3E}">
        <p14:creationId xmlns:p14="http://schemas.microsoft.com/office/powerpoint/2010/main" val="4290987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my browser</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762000" y="1524000"/>
            <a:ext cx="7467600" cy="4305200"/>
          </a:xfrm>
          <a:prstGeom prst="rect">
            <a:avLst/>
          </a:prstGeom>
          <a:ln>
            <a:solidFill>
              <a:srgbClr val="000000"/>
            </a:solidFill>
          </a:ln>
        </p:spPr>
      </p:pic>
    </p:spTree>
    <p:extLst>
      <p:ext uri="{BB962C8B-B14F-4D97-AF65-F5344CB8AC3E}">
        <p14:creationId xmlns:p14="http://schemas.microsoft.com/office/powerpoint/2010/main" val="3728117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Perceber</a:t>
            </a:r>
            <a:r>
              <a:rPr lang="en-US" dirty="0"/>
              <a:t> </a:t>
            </a:r>
            <a:r>
              <a:rPr lang="en-US" dirty="0" err="1"/>
              <a:t>os</a:t>
            </a:r>
            <a:r>
              <a:rPr lang="en-US" dirty="0"/>
              <a:t> </a:t>
            </a:r>
            <a:r>
              <a:rPr lang="en-US" dirty="0" err="1"/>
              <a:t>detalhes</a:t>
            </a:r>
            <a:r>
              <a:rPr lang="en-US" dirty="0"/>
              <a:t> </a:t>
            </a:r>
            <a:r>
              <a:rPr lang="en-US" dirty="0" err="1"/>
              <a:t>desta</a:t>
            </a:r>
            <a:r>
              <a:rPr lang="en-US" dirty="0"/>
              <a:t> </a:t>
            </a:r>
            <a:r>
              <a:rPr lang="en-US" dirty="0" err="1"/>
              <a:t>identificação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528044" y="1676400"/>
            <a:ext cx="4741207" cy="4343400"/>
          </a:xfrm>
          <a:prstGeom prst="rect">
            <a:avLst/>
          </a:prstGeom>
          <a:ln>
            <a:solidFill>
              <a:srgbClr val="000000"/>
            </a:solidFill>
          </a:ln>
        </p:spPr>
      </p:pic>
      <p:pic>
        <p:nvPicPr>
          <p:cNvPr id="8" name="Picture 7"/>
          <p:cNvPicPr>
            <a:picLocks noChangeAspect="1"/>
          </p:cNvPicPr>
          <p:nvPr/>
        </p:nvPicPr>
        <p:blipFill>
          <a:blip r:embed="rId3"/>
          <a:stretch>
            <a:fillRect/>
          </a:stretch>
        </p:blipFill>
        <p:spPr>
          <a:xfrm>
            <a:off x="2433295" y="1447800"/>
            <a:ext cx="3970553" cy="4691236"/>
          </a:xfrm>
          <a:prstGeom prst="rect">
            <a:avLst/>
          </a:prstGeom>
          <a:ln>
            <a:solidFill>
              <a:srgbClr val="000000"/>
            </a:solidFill>
          </a:ln>
        </p:spPr>
      </p:pic>
      <p:pic>
        <p:nvPicPr>
          <p:cNvPr id="9" name="Picture 8"/>
          <p:cNvPicPr>
            <a:picLocks noChangeAspect="1"/>
          </p:cNvPicPr>
          <p:nvPr/>
        </p:nvPicPr>
        <p:blipFill>
          <a:blip r:embed="rId4"/>
          <a:stretch>
            <a:fillRect/>
          </a:stretch>
        </p:blipFill>
        <p:spPr>
          <a:xfrm>
            <a:off x="4572000" y="1676400"/>
            <a:ext cx="4475169" cy="4267200"/>
          </a:xfrm>
          <a:prstGeom prst="rect">
            <a:avLst/>
          </a:prstGeom>
          <a:ln>
            <a:solidFill>
              <a:srgbClr val="000000"/>
            </a:solidFill>
          </a:ln>
        </p:spPr>
      </p:pic>
    </p:spTree>
    <p:extLst>
      <p:ext uri="{BB962C8B-B14F-4D97-AF65-F5344CB8AC3E}">
        <p14:creationId xmlns:p14="http://schemas.microsoft.com/office/powerpoint/2010/main" val="1834959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a:bodyPr>
          <a:lstStyle/>
          <a:p>
            <a:r>
              <a:rPr lang="en-US" dirty="0"/>
              <a:t>Anonymity systems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4937760"/>
          </a:xfrm>
        </p:spPr>
        <p:txBody>
          <a:bodyPr>
            <a:normAutofit/>
          </a:bodyPr>
          <a:lstStyle/>
          <a:p>
            <a:pPr lvl="2"/>
            <a:endParaRPr lang="en-US" dirty="0"/>
          </a:p>
          <a:p>
            <a:r>
              <a:rPr lang="en-US" dirty="0" err="1"/>
              <a:t>Procuram</a:t>
            </a:r>
            <a:r>
              <a:rPr lang="en-US" dirty="0"/>
              <a:t> </a:t>
            </a:r>
            <a:r>
              <a:rPr lang="en-US" dirty="0" err="1"/>
              <a:t>ocultar</a:t>
            </a:r>
            <a:r>
              <a:rPr lang="en-US" dirty="0"/>
              <a:t> a </a:t>
            </a:r>
            <a:r>
              <a:rPr lang="en-US" dirty="0" err="1"/>
              <a:t>identidade</a:t>
            </a:r>
            <a:r>
              <a:rPr lang="en-US" dirty="0"/>
              <a:t> dos </a:t>
            </a:r>
            <a:r>
              <a:rPr lang="en-US" dirty="0" err="1"/>
              <a:t>interlocutores</a:t>
            </a:r>
            <a:r>
              <a:rPr lang="en-US" dirty="0"/>
              <a:t> das </a:t>
            </a:r>
            <a:r>
              <a:rPr lang="en-US" dirty="0" err="1"/>
              <a:t>comunicações</a:t>
            </a:r>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9" name="Picture 8"/>
          <p:cNvPicPr>
            <a:picLocks noChangeAspect="1"/>
          </p:cNvPicPr>
          <p:nvPr/>
        </p:nvPicPr>
        <p:blipFill>
          <a:blip r:embed="rId3"/>
          <a:stretch>
            <a:fillRect/>
          </a:stretch>
        </p:blipFill>
        <p:spPr>
          <a:xfrm>
            <a:off x="7762829" y="2827635"/>
            <a:ext cx="1130300" cy="1130300"/>
          </a:xfrm>
          <a:prstGeom prst="rect">
            <a:avLst/>
          </a:prstGeom>
        </p:spPr>
      </p:pic>
      <p:sp>
        <p:nvSpPr>
          <p:cNvPr id="10" name="Text Box 4"/>
          <p:cNvSpPr txBox="1">
            <a:spLocks noChangeArrowheads="1"/>
          </p:cNvSpPr>
          <p:nvPr/>
        </p:nvSpPr>
        <p:spPr bwMode="auto">
          <a:xfrm>
            <a:off x="7038662" y="4110335"/>
            <a:ext cx="2105338"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Interlocutor B</a:t>
            </a:r>
          </a:p>
        </p:txBody>
      </p:sp>
      <p:sp>
        <p:nvSpPr>
          <p:cNvPr id="11" name="Cloud 10"/>
          <p:cNvSpPr/>
          <p:nvPr/>
        </p:nvSpPr>
        <p:spPr>
          <a:xfrm>
            <a:off x="3646331" y="2438400"/>
            <a:ext cx="2438400" cy="2286000"/>
          </a:xfrm>
          <a:prstGeom prst="cloud">
            <a:avLst/>
          </a:prstGeom>
          <a:solidFill>
            <a:schemeClr val="tx1"/>
          </a:solidFill>
          <a:ln>
            <a:solidFill>
              <a:srgbClr val="0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3951131" y="2971800"/>
            <a:ext cx="1752600" cy="1169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800" dirty="0">
                <a:solidFill>
                  <a:schemeClr val="bg1"/>
                </a:solidFill>
              </a:rPr>
              <a:t>Anonymity</a:t>
            </a:r>
          </a:p>
          <a:p>
            <a:pPr algn="ctr">
              <a:spcBef>
                <a:spcPct val="50000"/>
              </a:spcBef>
            </a:pPr>
            <a:r>
              <a:rPr lang="en-US" sz="2800" dirty="0">
                <a:solidFill>
                  <a:schemeClr val="bg1"/>
                </a:solidFill>
              </a:rPr>
              <a:t>System</a:t>
            </a:r>
          </a:p>
        </p:txBody>
      </p:sp>
      <p:pic>
        <p:nvPicPr>
          <p:cNvPr id="13" name="Picture 12"/>
          <p:cNvPicPr>
            <a:picLocks noChangeAspect="1"/>
          </p:cNvPicPr>
          <p:nvPr/>
        </p:nvPicPr>
        <p:blipFill>
          <a:blip r:embed="rId4"/>
          <a:stretch>
            <a:fillRect/>
          </a:stretch>
        </p:blipFill>
        <p:spPr>
          <a:xfrm>
            <a:off x="6862662" y="2895600"/>
            <a:ext cx="376338" cy="376338"/>
          </a:xfrm>
          <a:prstGeom prst="rect">
            <a:avLst/>
          </a:prstGeom>
        </p:spPr>
      </p:pic>
      <p:sp>
        <p:nvSpPr>
          <p:cNvPr id="14" name="Freeform 13"/>
          <p:cNvSpPr/>
          <p:nvPr/>
        </p:nvSpPr>
        <p:spPr>
          <a:xfrm>
            <a:off x="6365031" y="3431835"/>
            <a:ext cx="133116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2903821" y="3048000"/>
            <a:ext cx="82997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p:cNvPicPr>
            <a:picLocks noChangeAspect="1"/>
          </p:cNvPicPr>
          <p:nvPr/>
        </p:nvPicPr>
        <p:blipFill>
          <a:blip r:embed="rId5">
            <a:clrChange>
              <a:clrFrom>
                <a:srgbClr val="FFFFFF"/>
              </a:clrFrom>
              <a:clrTo>
                <a:srgbClr val="FFFFFF">
                  <a:alpha val="0"/>
                </a:srgbClr>
              </a:clrTo>
            </a:clrChange>
          </a:blip>
          <a:stretch>
            <a:fillRect/>
          </a:stretch>
        </p:blipFill>
        <p:spPr>
          <a:xfrm flipH="1">
            <a:off x="5586179" y="4674751"/>
            <a:ext cx="904595" cy="1350862"/>
          </a:xfrm>
          <a:prstGeom prst="rect">
            <a:avLst/>
          </a:prstGeom>
        </p:spPr>
      </p:pic>
      <p:sp>
        <p:nvSpPr>
          <p:cNvPr id="18" name="Text Box 4"/>
          <p:cNvSpPr txBox="1">
            <a:spLocks noChangeArrowheads="1"/>
          </p:cNvSpPr>
          <p:nvPr/>
        </p:nvSpPr>
        <p:spPr bwMode="auto">
          <a:xfrm>
            <a:off x="6185974" y="4857550"/>
            <a:ext cx="1295400" cy="10156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6000" dirty="0"/>
              <a:t>?</a:t>
            </a:r>
          </a:p>
        </p:txBody>
      </p:sp>
      <p:pic>
        <p:nvPicPr>
          <p:cNvPr id="19" name="Picture 18"/>
          <p:cNvPicPr>
            <a:picLocks noChangeAspect="1"/>
          </p:cNvPicPr>
          <p:nvPr/>
        </p:nvPicPr>
        <p:blipFill>
          <a:blip r:embed="rId6"/>
          <a:stretch>
            <a:fillRect/>
          </a:stretch>
        </p:blipFill>
        <p:spPr>
          <a:xfrm>
            <a:off x="304800" y="2730500"/>
            <a:ext cx="2540000" cy="1384300"/>
          </a:xfrm>
          <a:prstGeom prst="rect">
            <a:avLst/>
          </a:prstGeom>
        </p:spPr>
      </p:pic>
      <p:sp>
        <p:nvSpPr>
          <p:cNvPr id="20" name="Text Box 4"/>
          <p:cNvSpPr txBox="1">
            <a:spLocks noChangeArrowheads="1"/>
          </p:cNvSpPr>
          <p:nvPr/>
        </p:nvSpPr>
        <p:spPr bwMode="auto">
          <a:xfrm>
            <a:off x="457200" y="4304882"/>
            <a:ext cx="1983705"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Interlocutor A</a:t>
            </a:r>
          </a:p>
        </p:txBody>
      </p:sp>
      <p:sp>
        <p:nvSpPr>
          <p:cNvPr id="21" name="Freeform 20">
            <a:extLst>
              <a:ext uri="{FF2B5EF4-FFF2-40B4-BE49-F238E27FC236}">
                <a16:creationId xmlns:a16="http://schemas.microsoft.com/office/drawing/2014/main" id="{E024771D-800E-124F-A664-A25EF632E3C7}"/>
              </a:ext>
            </a:extLst>
          </p:cNvPr>
          <p:cNvSpPr/>
          <p:nvPr/>
        </p:nvSpPr>
        <p:spPr>
          <a:xfrm flipH="1">
            <a:off x="6410605" y="3631225"/>
            <a:ext cx="1228986"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584D08A4-EC02-064B-872E-DEDDB9BF107F}"/>
              </a:ext>
            </a:extLst>
          </p:cNvPr>
          <p:cNvSpPr/>
          <p:nvPr/>
        </p:nvSpPr>
        <p:spPr>
          <a:xfrm flipH="1">
            <a:off x="3001071" y="3961422"/>
            <a:ext cx="504129" cy="77178"/>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07D11265-6CBC-EA4D-AD3F-87F7EAFC5564}"/>
              </a:ext>
            </a:extLst>
          </p:cNvPr>
          <p:cNvPicPr>
            <a:picLocks noChangeAspect="1"/>
          </p:cNvPicPr>
          <p:nvPr/>
        </p:nvPicPr>
        <p:blipFill>
          <a:blip r:embed="rId4"/>
          <a:stretch>
            <a:fillRect/>
          </a:stretch>
        </p:blipFill>
        <p:spPr>
          <a:xfrm>
            <a:off x="3161328" y="3472252"/>
            <a:ext cx="376338" cy="376338"/>
          </a:xfrm>
          <a:prstGeom prst="rect">
            <a:avLst/>
          </a:prstGeom>
        </p:spPr>
      </p:pic>
    </p:spTree>
    <p:extLst>
      <p:ext uri="{BB962C8B-B14F-4D97-AF65-F5344CB8AC3E}">
        <p14:creationId xmlns:p14="http://schemas.microsoft.com/office/powerpoint/2010/main" val="2245160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D903-6FFF-614F-A1F9-D3B6F8BAEC09}"/>
              </a:ext>
            </a:extLst>
          </p:cNvPr>
          <p:cNvSpPr>
            <a:spLocks noGrp="1"/>
          </p:cNvSpPr>
          <p:nvPr>
            <p:ph type="title"/>
          </p:nvPr>
        </p:nvSpPr>
        <p:spPr/>
        <p:txBody>
          <a:bodyPr/>
          <a:lstStyle/>
          <a:p>
            <a:r>
              <a:rPr lang="en-US" dirty="0" err="1"/>
              <a:t>Tipos</a:t>
            </a:r>
            <a:r>
              <a:rPr lang="en-US" dirty="0"/>
              <a:t> de </a:t>
            </a:r>
            <a:r>
              <a:rPr lang="en-US" dirty="0" err="1"/>
              <a:t>anonimato</a:t>
            </a:r>
            <a:endParaRPr lang="en-US" dirty="0"/>
          </a:p>
        </p:txBody>
      </p:sp>
      <p:sp>
        <p:nvSpPr>
          <p:cNvPr id="4" name="Footer Placeholder 3">
            <a:extLst>
              <a:ext uri="{FF2B5EF4-FFF2-40B4-BE49-F238E27FC236}">
                <a16:creationId xmlns:a16="http://schemas.microsoft.com/office/drawing/2014/main" id="{0FEEABD3-D016-954D-B729-537B66BFB258}"/>
              </a:ext>
            </a:extLst>
          </p:cNvPr>
          <p:cNvSpPr>
            <a:spLocks noGrp="1"/>
          </p:cNvSpPr>
          <p:nvPr>
            <p:ph type="ftr" sz="quarter" idx="11"/>
          </p:nvPr>
        </p:nvSpPr>
        <p:spPr/>
        <p:txBody>
          <a:bodyPr/>
          <a:lstStyle/>
          <a:p>
            <a:r>
              <a:rPr lang="en-US"/>
              <a:t>Cibercrime - Nuno Santos</a:t>
            </a:r>
            <a:endParaRPr lang="en-US" dirty="0"/>
          </a:p>
        </p:txBody>
      </p:sp>
      <p:sp>
        <p:nvSpPr>
          <p:cNvPr id="6" name="Content Placeholder 5">
            <a:extLst>
              <a:ext uri="{FF2B5EF4-FFF2-40B4-BE49-F238E27FC236}">
                <a16:creationId xmlns:a16="http://schemas.microsoft.com/office/drawing/2014/main" id="{6116893B-D030-A641-BDA1-A9C05EF49B38}"/>
              </a:ext>
            </a:extLst>
          </p:cNvPr>
          <p:cNvSpPr>
            <a:spLocks noGrp="1"/>
          </p:cNvSpPr>
          <p:nvPr>
            <p:ph sz="quarter" idx="1"/>
          </p:nvPr>
        </p:nvSpPr>
        <p:spPr/>
        <p:txBody>
          <a:bodyPr/>
          <a:lstStyle/>
          <a:p>
            <a:r>
              <a:rPr lang="en-US" b="1" dirty="0" err="1"/>
              <a:t>Anonimato</a:t>
            </a:r>
            <a:r>
              <a:rPr lang="en-US" b="1" dirty="0"/>
              <a:t> do </a:t>
            </a:r>
            <a:r>
              <a:rPr lang="en-US" b="1"/>
              <a:t>remetente</a:t>
            </a:r>
            <a:endParaRPr lang="en-US" b="1" dirty="0"/>
          </a:p>
          <a:p>
            <a:pPr lvl="1"/>
            <a:r>
              <a:rPr lang="en-US" dirty="0"/>
              <a:t>Can’t tell who sent this message</a:t>
            </a:r>
          </a:p>
          <a:p>
            <a:pPr lvl="1"/>
            <a:endParaRPr lang="en-US" dirty="0"/>
          </a:p>
          <a:p>
            <a:r>
              <a:rPr lang="en-US" b="1" dirty="0"/>
              <a:t>Receiver anonymity</a:t>
            </a:r>
          </a:p>
          <a:p>
            <a:pPr lvl="1"/>
            <a:r>
              <a:rPr lang="en-US" dirty="0"/>
              <a:t>Can’t tell who received this message</a:t>
            </a:r>
          </a:p>
          <a:p>
            <a:pPr lvl="1"/>
            <a:endParaRPr lang="en-US" dirty="0"/>
          </a:p>
          <a:p>
            <a:r>
              <a:rPr lang="en-US" b="1" dirty="0"/>
              <a:t>Sender-receiver anonymity</a:t>
            </a:r>
          </a:p>
          <a:p>
            <a:pPr lvl="1"/>
            <a:r>
              <a:rPr lang="en-US" dirty="0"/>
              <a:t>Can’t tell if A and B are respectively the sender and receiver of this message</a:t>
            </a:r>
          </a:p>
        </p:txBody>
      </p:sp>
    </p:spTree>
    <p:extLst>
      <p:ext uri="{BB962C8B-B14F-4D97-AF65-F5344CB8AC3E}">
        <p14:creationId xmlns:p14="http://schemas.microsoft.com/office/powerpoint/2010/main" val="363662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Quantifying anonymity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r>
              <a:rPr lang="en-US" dirty="0"/>
              <a:t>How can we calculate how anonymous we are?</a:t>
            </a:r>
          </a:p>
          <a:p>
            <a:pPr lvl="1"/>
            <a:r>
              <a:rPr lang="en-US" b="1" dirty="0"/>
              <a:t>Anonymity Sets</a:t>
            </a:r>
          </a:p>
          <a:p>
            <a:endParaRPr lang="en-US" dirty="0"/>
          </a:p>
          <a:p>
            <a:endParaRPr lang="en-US" dirty="0"/>
          </a:p>
          <a:p>
            <a:endParaRPr lang="en-US" dirty="0"/>
          </a:p>
          <a:p>
            <a:endParaRPr lang="en-US" dirty="0"/>
          </a:p>
          <a:p>
            <a:endParaRPr lang="en-US" dirty="0"/>
          </a:p>
          <a:p>
            <a:endParaRPr lang="en-US" dirty="0"/>
          </a:p>
          <a:p>
            <a:endParaRPr lang="en-US" dirty="0"/>
          </a:p>
          <a:p>
            <a:r>
              <a:rPr lang="en-US" dirty="0"/>
              <a:t>Larger anonymity set = stronger anonymity</a:t>
            </a:r>
            <a:endParaRPr lang="en-US" b="1" dirty="0"/>
          </a:p>
        </p:txBody>
      </p:sp>
      <p:pic>
        <p:nvPicPr>
          <p:cNvPr id="8" name="Picture 3" descr="D:\Classes\5700\assets\Email-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2080" y="4669614"/>
            <a:ext cx="888052" cy="88805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9" name="Group 8"/>
          <p:cNvGrpSpPr/>
          <p:nvPr/>
        </p:nvGrpSpPr>
        <p:grpSpPr>
          <a:xfrm flipH="1">
            <a:off x="4951287" y="4603559"/>
            <a:ext cx="2691457" cy="954107"/>
            <a:chOff x="1219200" y="4876799"/>
            <a:chExt cx="5181605" cy="1384995"/>
          </a:xfrm>
        </p:grpSpPr>
        <p:sp>
          <p:nvSpPr>
            <p:cNvPr id="10" name="Rectangular Callout 9"/>
            <p:cNvSpPr/>
            <p:nvPr/>
          </p:nvSpPr>
          <p:spPr>
            <a:xfrm>
              <a:off x="1219200" y="4876799"/>
              <a:ext cx="5181601" cy="1384995"/>
            </a:xfrm>
            <a:prstGeom prst="wedgeRectCallout">
              <a:avLst>
                <a:gd name="adj1" fmla="val 62523"/>
                <a:gd name="adj2" fmla="val -6243"/>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 name="TextBox 10"/>
            <p:cNvSpPr txBox="1"/>
            <p:nvPr/>
          </p:nvSpPr>
          <p:spPr>
            <a:xfrm>
              <a:off x="1219204" y="4876799"/>
              <a:ext cx="5181601" cy="13849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Who sent this message?</a:t>
              </a:r>
            </a:p>
          </p:txBody>
        </p:sp>
      </p:grpSp>
      <p:sp>
        <p:nvSpPr>
          <p:cNvPr id="12" name="Rounded Rectangle 11"/>
          <p:cNvSpPr/>
          <p:nvPr/>
        </p:nvSpPr>
        <p:spPr>
          <a:xfrm>
            <a:off x="168320" y="2362200"/>
            <a:ext cx="8839200" cy="1856096"/>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3" name="TextBox 12"/>
          <p:cNvSpPr txBox="1"/>
          <p:nvPr/>
        </p:nvSpPr>
        <p:spPr>
          <a:xfrm>
            <a:off x="2725070" y="2362201"/>
            <a:ext cx="3725700" cy="461665"/>
          </a:xfrm>
          <a:prstGeom prst="rect">
            <a:avLst/>
          </a:prstGeom>
          <a:noFill/>
        </p:spPr>
        <p:txBody>
          <a:bodyPr wrap="none" rtlCol="0">
            <a:spAutoFit/>
          </a:bodyPr>
          <a:lstStyle/>
          <a:p>
            <a:r>
              <a:rPr lang="en-US" sz="2400" dirty="0"/>
              <a:t>Suspects (Anonymity Set)</a:t>
            </a:r>
          </a:p>
        </p:txBody>
      </p:sp>
      <p:pic>
        <p:nvPicPr>
          <p:cNvPr id="14" name="Picture 4" descr="D:\Classes\5700\assets\User Coat Red-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179" y="248905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6" descr="D:\Pictures\soft-scraps icons\User Coat Green-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898" y="2593033"/>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8" descr="D:\Pictures\soft-scraps icons\User Administrator Green-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1459" y="248905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1" descr="D:\Pictures\soft-scraps icons\User Executive Green-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6971" y="275680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12" descr="D:\Pictures\soft-scraps icons\User Executive Red-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8119" y="2756809"/>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3" descr="D:\Pictures\soft-scraps icons\User Preppy Blu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24395" y="275680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4" descr="D:\Pictures\soft-scraps icons\User Preppy Green-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21661"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15" descr="D:\Pictures\soft-scraps icons\User Preppy Red-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20992"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5" descr="D:\Classes\5700\assets\User Coat Blue-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8765"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10" descr="D:\Pictures\soft-scraps icons\User Executive Blue-0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51289" y="3097477"/>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9" descr="D:\Pictures\soft-scraps icons\User Administrator Red-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97014" y="3097478"/>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7" descr="D:\Pictures\soft-scraps icons\User Administrator Blue-0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94162" y="3097476"/>
            <a:ext cx="1008891" cy="1008891"/>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5"/>
          <p:cNvPicPr>
            <a:picLocks noChangeAspect="1"/>
          </p:cNvPicPr>
          <p:nvPr/>
        </p:nvPicPr>
        <p:blipFill>
          <a:blip r:embed="rId15">
            <a:clrChange>
              <a:clrFrom>
                <a:srgbClr val="FFFFFF"/>
              </a:clrFrom>
              <a:clrTo>
                <a:srgbClr val="FFFFFF">
                  <a:alpha val="0"/>
                </a:srgbClr>
              </a:clrTo>
            </a:clrChange>
          </a:blip>
          <a:stretch>
            <a:fillRect/>
          </a:stretch>
        </p:blipFill>
        <p:spPr>
          <a:xfrm flipH="1">
            <a:off x="3505200" y="4343400"/>
            <a:ext cx="904595" cy="1350862"/>
          </a:xfrm>
          <a:prstGeom prst="rect">
            <a:avLst/>
          </a:prstGeom>
        </p:spPr>
      </p:pic>
    </p:spTree>
    <p:extLst>
      <p:ext uri="{BB962C8B-B14F-4D97-AF65-F5344CB8AC3E}">
        <p14:creationId xmlns:p14="http://schemas.microsoft.com/office/powerpoint/2010/main" val="226415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Cibercrime</a:t>
            </a:r>
            <a:r>
              <a:rPr lang="en-US" dirty="0"/>
              <a:t> in Portugal: Lei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pt-BR" dirty="0"/>
              <a:t>Lei n.º 109/2009, de 15 de Setembro</a:t>
            </a:r>
          </a:p>
          <a:p>
            <a:pPr lvl="1"/>
            <a:r>
              <a:rPr lang="en-US" dirty="0">
                <a:hlinkClick r:id="rId3"/>
              </a:rPr>
              <a:t>http://goo.gl/PTg2oj</a:t>
            </a:r>
            <a:endParaRPr lang="en-US" dirty="0"/>
          </a:p>
          <a:p>
            <a:pPr lvl="4"/>
            <a:endParaRPr lang="en-US" dirty="0"/>
          </a:p>
          <a:p>
            <a:endParaRPr lang="en-US" dirty="0"/>
          </a:p>
          <a:p>
            <a:r>
              <a:rPr lang="en-US" dirty="0"/>
              <a:t>CAPÍTULO II: </a:t>
            </a:r>
            <a:r>
              <a:rPr lang="en-US" dirty="0" err="1"/>
              <a:t>Disposições</a:t>
            </a:r>
            <a:r>
              <a:rPr lang="en-US" dirty="0"/>
              <a:t> </a:t>
            </a:r>
            <a:r>
              <a:rPr lang="en-US" dirty="0" err="1"/>
              <a:t>penais</a:t>
            </a:r>
            <a:r>
              <a:rPr lang="en-US" dirty="0"/>
              <a:t> </a:t>
            </a:r>
            <a:r>
              <a:rPr lang="en-US" dirty="0" err="1"/>
              <a:t>materiais</a:t>
            </a:r>
            <a:endParaRPr lang="en-US" dirty="0"/>
          </a:p>
          <a:p>
            <a:pPr lvl="1"/>
            <a:r>
              <a:rPr lang="en-US" dirty="0" err="1"/>
              <a:t>Artigo</a:t>
            </a:r>
            <a:r>
              <a:rPr lang="en-US" dirty="0"/>
              <a:t> 3.º: </a:t>
            </a:r>
            <a:r>
              <a:rPr lang="en-US" dirty="0" err="1"/>
              <a:t>Falsidade</a:t>
            </a:r>
            <a:r>
              <a:rPr lang="en-US" dirty="0"/>
              <a:t> </a:t>
            </a:r>
            <a:r>
              <a:rPr lang="en-US" dirty="0" err="1"/>
              <a:t>informática</a:t>
            </a:r>
            <a:endParaRPr lang="en-US" dirty="0"/>
          </a:p>
          <a:p>
            <a:pPr lvl="1"/>
            <a:r>
              <a:rPr lang="en-US" dirty="0" err="1"/>
              <a:t>Artigo</a:t>
            </a:r>
            <a:r>
              <a:rPr lang="en-US" dirty="0"/>
              <a:t> 4.º: </a:t>
            </a:r>
            <a:r>
              <a:rPr lang="en-US" dirty="0" err="1"/>
              <a:t>Dano</a:t>
            </a:r>
            <a:r>
              <a:rPr lang="en-US" dirty="0"/>
              <a:t> </a:t>
            </a:r>
            <a:r>
              <a:rPr lang="en-US" dirty="0" err="1"/>
              <a:t>relativo</a:t>
            </a:r>
            <a:r>
              <a:rPr lang="en-US" dirty="0"/>
              <a:t> a </a:t>
            </a:r>
            <a:r>
              <a:rPr lang="en-US" dirty="0" err="1"/>
              <a:t>programas</a:t>
            </a:r>
            <a:r>
              <a:rPr lang="en-US" dirty="0"/>
              <a:t> </a:t>
            </a:r>
            <a:r>
              <a:rPr lang="en-US" dirty="0" err="1"/>
              <a:t>ou</a:t>
            </a:r>
            <a:r>
              <a:rPr lang="en-US" dirty="0"/>
              <a:t> outros dados </a:t>
            </a:r>
            <a:r>
              <a:rPr lang="en-US" dirty="0" err="1"/>
              <a:t>informáticos</a:t>
            </a:r>
            <a:endParaRPr lang="en-US" dirty="0"/>
          </a:p>
          <a:p>
            <a:pPr lvl="1"/>
            <a:r>
              <a:rPr lang="en-US" dirty="0" err="1"/>
              <a:t>Artigo</a:t>
            </a:r>
            <a:r>
              <a:rPr lang="en-US" dirty="0"/>
              <a:t> 6.º: </a:t>
            </a:r>
            <a:r>
              <a:rPr lang="en-US" dirty="0" err="1"/>
              <a:t>Acesso</a:t>
            </a:r>
            <a:r>
              <a:rPr lang="en-US" dirty="0"/>
              <a:t> </a:t>
            </a:r>
            <a:r>
              <a:rPr lang="en-US" dirty="0" err="1"/>
              <a:t>ilegítimo</a:t>
            </a:r>
            <a:endParaRPr lang="en-US" dirty="0"/>
          </a:p>
          <a:p>
            <a:pPr lvl="1"/>
            <a:r>
              <a:rPr lang="en-US" dirty="0" err="1"/>
              <a:t>Artigo</a:t>
            </a:r>
            <a:r>
              <a:rPr lang="en-US" dirty="0"/>
              <a:t> 8.º: </a:t>
            </a:r>
            <a:r>
              <a:rPr lang="en-US" dirty="0" err="1"/>
              <a:t>Reprodução</a:t>
            </a:r>
            <a:r>
              <a:rPr lang="en-US" dirty="0"/>
              <a:t> </a:t>
            </a:r>
            <a:r>
              <a:rPr lang="en-US" dirty="0" err="1"/>
              <a:t>ilegítima</a:t>
            </a:r>
            <a:r>
              <a:rPr lang="en-US" dirty="0"/>
              <a:t> de </a:t>
            </a:r>
            <a:r>
              <a:rPr lang="en-US" dirty="0" err="1"/>
              <a:t>programa</a:t>
            </a:r>
            <a:r>
              <a:rPr lang="en-US" dirty="0"/>
              <a:t> </a:t>
            </a:r>
            <a:r>
              <a:rPr lang="en-US" dirty="0" err="1"/>
              <a:t>protegido</a:t>
            </a:r>
            <a:endParaRPr lang="en-US" dirty="0"/>
          </a:p>
        </p:txBody>
      </p:sp>
    </p:spTree>
    <p:extLst>
      <p:ext uri="{BB962C8B-B14F-4D97-AF65-F5344CB8AC3E}">
        <p14:creationId xmlns:p14="http://schemas.microsoft.com/office/powerpoint/2010/main" val="3153756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where no anonymity exists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86200" y="3825240"/>
            <a:ext cx="4800600" cy="2270760"/>
          </a:xfrm>
        </p:spPr>
        <p:txBody>
          <a:bodyPr>
            <a:normAutofit lnSpcReduction="10000"/>
          </a:bodyPr>
          <a:lstStyle/>
          <a:p>
            <a:r>
              <a:rPr lang="en-US" dirty="0"/>
              <a:t>Content is unobservable</a:t>
            </a:r>
          </a:p>
          <a:p>
            <a:pPr lvl="1"/>
            <a:r>
              <a:rPr lang="en-US" dirty="0"/>
              <a:t>Due to encryption</a:t>
            </a:r>
          </a:p>
          <a:p>
            <a:r>
              <a:rPr lang="en-US" dirty="0"/>
              <a:t>Source and destination are trivially linkable</a:t>
            </a:r>
          </a:p>
          <a:p>
            <a:pPr lvl="1"/>
            <a:r>
              <a:rPr lang="en-US" dirty="0">
                <a:solidFill>
                  <a:schemeClr val="accent1"/>
                </a:solidFill>
              </a:rPr>
              <a:t>No anonymity!</a:t>
            </a:r>
          </a:p>
          <a:p>
            <a:endParaRPr lang="en-US" dirty="0"/>
          </a:p>
        </p:txBody>
      </p:sp>
      <p:sp>
        <p:nvSpPr>
          <p:cNvPr id="8" name="Left-Right Arrow 7"/>
          <p:cNvSpPr/>
          <p:nvPr/>
        </p:nvSpPr>
        <p:spPr>
          <a:xfrm>
            <a:off x="1473958" y="1784524"/>
            <a:ext cx="6387152" cy="1504580"/>
          </a:xfrm>
          <a:prstGeom prst="leftRightArrow">
            <a:avLst>
              <a:gd name="adj1" fmla="val 50000"/>
              <a:gd name="adj2" fmla="val 57257"/>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p:cNvSpPr/>
          <p:nvPr/>
        </p:nvSpPr>
        <p:spPr>
          <a:xfrm>
            <a:off x="1746913" y="2123348"/>
            <a:ext cx="5800300" cy="8529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Encrypted data traffic (SSL)</a:t>
            </a:r>
          </a:p>
        </p:txBody>
      </p:sp>
      <p:pic>
        <p:nvPicPr>
          <p:cNvPr id="11" name="Picture 3" descr="D:\Pictures\soft-scraps icons\Lock Lock-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84295">
            <a:off x="2027547" y="2615829"/>
            <a:ext cx="812044" cy="812044"/>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entagon 11"/>
          <p:cNvSpPr/>
          <p:nvPr/>
        </p:nvSpPr>
        <p:spPr>
          <a:xfrm rot="5400000">
            <a:off x="2004508" y="2865545"/>
            <a:ext cx="2374711" cy="212669"/>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76200" y="1905000"/>
            <a:ext cx="1510748" cy="1207432"/>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7861300" y="1993900"/>
            <a:ext cx="1130300" cy="1130300"/>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flipH="1">
            <a:off x="2743200" y="4440338"/>
            <a:ext cx="904595" cy="1350862"/>
          </a:xfrm>
          <a:prstGeom prst="rect">
            <a:avLst/>
          </a:prstGeom>
        </p:spPr>
      </p:pic>
    </p:spTree>
    <p:extLst>
      <p:ext uri="{BB962C8B-B14F-4D97-AF65-F5344CB8AC3E}">
        <p14:creationId xmlns:p14="http://schemas.microsoft.com/office/powerpoint/2010/main" val="3498831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approach: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7" name="TextBox 46"/>
          <p:cNvSpPr txBox="1"/>
          <p:nvPr/>
        </p:nvSpPr>
        <p:spPr>
          <a:xfrm>
            <a:off x="152400" y="5112603"/>
            <a:ext cx="8763000" cy="830997"/>
          </a:xfrm>
          <a:prstGeom prst="rect">
            <a:avLst/>
          </a:prstGeom>
          <a:noFill/>
        </p:spPr>
        <p:txBody>
          <a:bodyPr wrap="square" rtlCol="0">
            <a:spAutoFit/>
          </a:bodyPr>
          <a:lstStyle/>
          <a:p>
            <a:pPr algn="ctr"/>
            <a:r>
              <a:rPr lang="en-US" sz="2400" dirty="0"/>
              <a:t>Web proxies are set up to allow forwarding of HTTPS traffic</a:t>
            </a:r>
          </a:p>
          <a:p>
            <a:pPr algn="ctr"/>
            <a:r>
              <a:rPr lang="en-US" sz="2400" dirty="0"/>
              <a:t>e.g., </a:t>
            </a:r>
            <a:r>
              <a:rPr lang="en-US" sz="2400" dirty="0">
                <a:hlinkClick r:id="rId11"/>
              </a:rPr>
              <a:t>https://www.anonymizer.com</a:t>
            </a:r>
            <a:r>
              <a:rPr lang="en-US" sz="2400" dirty="0"/>
              <a:t>, </a:t>
            </a:r>
            <a:r>
              <a:rPr lang="en-US" sz="2400" dirty="0">
                <a:hlinkClick r:id="rId12"/>
              </a:rPr>
              <a:t>http://www.bind2.com/</a:t>
            </a:r>
            <a:endParaRPr lang="en-US" sz="2400" dirty="0"/>
          </a:p>
        </p:txBody>
      </p:sp>
    </p:spTree>
    <p:extLst>
      <p:ext uri="{BB962C8B-B14F-4D97-AF65-F5344CB8AC3E}">
        <p14:creationId xmlns:p14="http://schemas.microsoft.com/office/powerpoint/2010/main" val="2587870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Investigating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9" name="Content Placeholder 3"/>
          <p:cNvSpPr txBox="1">
            <a:spLocks/>
          </p:cNvSpPr>
          <p:nvPr/>
        </p:nvSpPr>
        <p:spPr>
          <a:xfrm>
            <a:off x="6599237" y="4443412"/>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Destination is known</a:t>
            </a:r>
          </a:p>
          <a:p>
            <a:pPr>
              <a:buFont typeface="Wingdings" charset="2"/>
              <a:buChar char="§"/>
              <a:defRPr/>
            </a:pPr>
            <a:r>
              <a:rPr lang="en-US" dirty="0">
                <a:solidFill>
                  <a:schemeClr val="accent1"/>
                </a:solidFill>
                <a:latin typeface="Tw Cen MT"/>
                <a:cs typeface="Tw Cen MT"/>
              </a:rPr>
              <a:t>Source anonymity</a:t>
            </a:r>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3" name="Picture 32"/>
          <p:cNvPicPr>
            <a:picLocks noChangeAspect="1"/>
          </p:cNvPicPr>
          <p:nvPr/>
        </p:nvPicPr>
        <p:blipFill>
          <a:blip r:embed="rId10">
            <a:clrChange>
              <a:clrFrom>
                <a:srgbClr val="FFFFFF"/>
              </a:clrFrom>
              <a:clrTo>
                <a:srgbClr val="FFFFFF">
                  <a:alpha val="0"/>
                </a:srgbClr>
              </a:clrTo>
            </a:clrChange>
          </a:blip>
          <a:stretch>
            <a:fillRect/>
          </a:stretch>
        </p:blipFill>
        <p:spPr>
          <a:xfrm flipH="1">
            <a:off x="5747856" y="4572000"/>
            <a:ext cx="904595" cy="1350862"/>
          </a:xfrm>
          <a:prstGeom prst="rect">
            <a:avLst/>
          </a:prstGeom>
        </p:spPr>
      </p:pic>
    </p:spTree>
    <p:extLst>
      <p:ext uri="{BB962C8B-B14F-4D97-AF65-F5344CB8AC3E}">
        <p14:creationId xmlns:p14="http://schemas.microsoft.com/office/powerpoint/2010/main" val="1601194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Investigating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7" name="Content Placeholder 3"/>
          <p:cNvSpPr>
            <a:spLocks noGrp="1"/>
          </p:cNvSpPr>
          <p:nvPr>
            <p:ph sz="quarter" idx="1"/>
          </p:nvPr>
        </p:nvSpPr>
        <p:spPr>
          <a:xfrm>
            <a:off x="284162" y="4562475"/>
            <a:ext cx="2459038" cy="1806575"/>
          </a:xfrm>
        </p:spPr>
        <p:txBody>
          <a:bodyPr>
            <a:normAutofit lnSpcReduction="10000"/>
          </a:bodyPr>
          <a:lstStyle/>
          <a:p>
            <a:pPr>
              <a:buFont typeface="Arial" panose="020B0604020202020204" pitchFamily="34" charset="0"/>
              <a:buChar char="•"/>
              <a:defRPr/>
            </a:pPr>
            <a:r>
              <a:rPr lang="en-US" dirty="0">
                <a:ea typeface="+mn-ea"/>
              </a:rPr>
              <a:t>Source is known</a:t>
            </a:r>
          </a:p>
          <a:p>
            <a:pPr>
              <a:buFont typeface="Arial" panose="020B0604020202020204" pitchFamily="34" charset="0"/>
              <a:buChar char="•"/>
              <a:defRPr/>
            </a:pPr>
            <a:r>
              <a:rPr lang="en-US" dirty="0">
                <a:solidFill>
                  <a:schemeClr val="accent1"/>
                </a:solidFill>
                <a:ea typeface="+mn-ea"/>
              </a:rPr>
              <a:t>Destination anonymity</a:t>
            </a:r>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1"/>
          <p:cNvPicPr>
            <a:picLocks noChangeAspect="1"/>
          </p:cNvPicPr>
          <p:nvPr/>
        </p:nvPicPr>
        <p:blipFill>
          <a:blip r:embed="rId10">
            <a:clrChange>
              <a:clrFrom>
                <a:srgbClr val="FFFFFF"/>
              </a:clrFrom>
              <a:clrTo>
                <a:srgbClr val="FFFFFF">
                  <a:alpha val="0"/>
                </a:srgbClr>
              </a:clrTo>
            </a:clrChange>
          </a:blip>
          <a:stretch>
            <a:fillRect/>
          </a:stretch>
        </p:blipFill>
        <p:spPr>
          <a:xfrm flipH="1">
            <a:off x="2372005" y="4516538"/>
            <a:ext cx="904595" cy="1350862"/>
          </a:xfrm>
          <a:prstGeom prst="rect">
            <a:avLst/>
          </a:prstGeom>
        </p:spPr>
      </p:pic>
    </p:spTree>
    <p:extLst>
      <p:ext uri="{BB962C8B-B14F-4D97-AF65-F5344CB8AC3E}">
        <p14:creationId xmlns:p14="http://schemas.microsoft.com/office/powerpoint/2010/main" val="241629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Investigating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31" name="Content Placeholder 3"/>
          <p:cNvSpPr txBox="1">
            <a:spLocks/>
          </p:cNvSpPr>
          <p:nvPr/>
        </p:nvSpPr>
        <p:spPr bwMode="auto">
          <a:xfrm>
            <a:off x="3124200" y="5767388"/>
            <a:ext cx="3025775" cy="709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dirty="0">
                <a:solidFill>
                  <a:srgbClr val="000000"/>
                </a:solidFill>
              </a:rPr>
              <a:t>No anonymity!</a:t>
            </a:r>
          </a:p>
        </p:txBody>
      </p:sp>
      <p:pic>
        <p:nvPicPr>
          <p:cNvPr id="34" name="Picture 33"/>
          <p:cNvPicPr>
            <a:picLocks noChangeAspect="1"/>
          </p:cNvPicPr>
          <p:nvPr/>
        </p:nvPicPr>
        <p:blipFill>
          <a:blip r:embed="rId10">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037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 properties for any </a:t>
            </a:r>
            <a:r>
              <a:rPr lang="en-US" dirty="0" err="1"/>
              <a:t>anonymizing</a:t>
            </a:r>
            <a:r>
              <a:rPr lang="en-US" dirty="0"/>
              <a:t> proxy</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3" descr="D:\Classes\5700\assets\social_google_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7" name="Content Placeholder 3"/>
          <p:cNvSpPr>
            <a:spLocks noGrp="1"/>
          </p:cNvSpPr>
          <p:nvPr>
            <p:ph sz="quarter" idx="1"/>
          </p:nvPr>
        </p:nvSpPr>
        <p:spPr>
          <a:xfrm>
            <a:off x="284162" y="4562475"/>
            <a:ext cx="2459038" cy="1806575"/>
          </a:xfrm>
        </p:spPr>
        <p:txBody>
          <a:bodyPr>
            <a:normAutofit lnSpcReduction="10000"/>
          </a:bodyPr>
          <a:lstStyle/>
          <a:p>
            <a:pPr>
              <a:buFont typeface="Arial" panose="020B0604020202020204" pitchFamily="34" charset="0"/>
              <a:buChar char="•"/>
              <a:defRPr/>
            </a:pPr>
            <a:r>
              <a:rPr lang="en-US" dirty="0">
                <a:ea typeface="+mn-ea"/>
              </a:rPr>
              <a:t>Source is known</a:t>
            </a:r>
          </a:p>
          <a:p>
            <a:pPr>
              <a:buFont typeface="Arial" panose="020B0604020202020204" pitchFamily="34" charset="0"/>
              <a:buChar char="•"/>
              <a:defRPr/>
            </a:pPr>
            <a:r>
              <a:rPr lang="en-US" dirty="0">
                <a:solidFill>
                  <a:schemeClr val="accent1"/>
                </a:solidFill>
                <a:ea typeface="+mn-ea"/>
              </a:rPr>
              <a:t>Destination anonymity</a:t>
            </a:r>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Content Placeholder 3"/>
          <p:cNvSpPr txBox="1">
            <a:spLocks/>
          </p:cNvSpPr>
          <p:nvPr/>
        </p:nvSpPr>
        <p:spPr>
          <a:xfrm>
            <a:off x="6743700" y="4622800"/>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Destination is known</a:t>
            </a:r>
          </a:p>
          <a:p>
            <a:pPr>
              <a:buFont typeface="Wingdings" charset="2"/>
              <a:buChar char="§"/>
              <a:defRPr/>
            </a:pPr>
            <a:r>
              <a:rPr lang="en-US" dirty="0">
                <a:solidFill>
                  <a:schemeClr val="accent1"/>
                </a:solidFill>
                <a:latin typeface="Tw Cen MT"/>
                <a:cs typeface="Tw Cen MT"/>
              </a:rPr>
              <a:t>Source anonymity</a:t>
            </a:r>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Content Placeholder 3"/>
          <p:cNvSpPr txBox="1">
            <a:spLocks/>
          </p:cNvSpPr>
          <p:nvPr/>
        </p:nvSpPr>
        <p:spPr bwMode="auto">
          <a:xfrm>
            <a:off x="3124200" y="5767388"/>
            <a:ext cx="3025775" cy="7096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a:solidFill>
                  <a:schemeClr val="accent2"/>
                </a:solidFill>
              </a:rPr>
              <a:t>No anonymity!</a:t>
            </a:r>
          </a:p>
        </p:txBody>
      </p:sp>
      <p:pic>
        <p:nvPicPr>
          <p:cNvPr id="32" name="Picture 31"/>
          <p:cNvPicPr>
            <a:picLocks noChangeAspect="1"/>
          </p:cNvPicPr>
          <p:nvPr/>
        </p:nvPicPr>
        <p:blipFill>
          <a:blip r:embed="rId9">
            <a:clrChange>
              <a:clrFrom>
                <a:srgbClr val="FFFFFF"/>
              </a:clrFrom>
              <a:clrTo>
                <a:srgbClr val="FFFFFF">
                  <a:alpha val="0"/>
                </a:srgbClr>
              </a:clrTo>
            </a:clrChange>
          </a:blip>
          <a:stretch>
            <a:fillRect/>
          </a:stretch>
        </p:blipFill>
        <p:spPr>
          <a:xfrm flipH="1">
            <a:off x="2372005" y="4516538"/>
            <a:ext cx="904595" cy="1350862"/>
          </a:xfrm>
          <a:prstGeom prst="rect">
            <a:avLst/>
          </a:prstGeom>
        </p:spPr>
      </p:pic>
      <p:pic>
        <p:nvPicPr>
          <p:cNvPr id="33" name="Picture 32"/>
          <p:cNvPicPr>
            <a:picLocks noChangeAspect="1"/>
          </p:cNvPicPr>
          <p:nvPr/>
        </p:nvPicPr>
        <p:blipFill>
          <a:blip r:embed="rId9">
            <a:clrChange>
              <a:clrFrom>
                <a:srgbClr val="FFFFFF"/>
              </a:clrFrom>
              <a:clrTo>
                <a:srgbClr val="FFFFFF">
                  <a:alpha val="0"/>
                </a:srgbClr>
              </a:clrTo>
            </a:clrChange>
          </a:blip>
          <a:stretch>
            <a:fillRect/>
          </a:stretch>
        </p:blipFill>
        <p:spPr>
          <a:xfrm flipH="1">
            <a:off x="5747856" y="4572000"/>
            <a:ext cx="904595" cy="1350862"/>
          </a:xfrm>
          <a:prstGeom prst="rect">
            <a:avLst/>
          </a:prstGeom>
        </p:spPr>
      </p:pic>
      <p:pic>
        <p:nvPicPr>
          <p:cNvPr id="34" name="Picture 33"/>
          <p:cNvPicPr>
            <a:picLocks noChangeAspect="1"/>
          </p:cNvPicPr>
          <p:nvPr/>
        </p:nvPicPr>
        <p:blipFill>
          <a:blip r:embed="rId9">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13"/>
          <p:cNvSpPr txBox="1">
            <a:spLocks noChangeArrowheads="1"/>
          </p:cNvSpPr>
          <p:nvPr/>
        </p:nvSpPr>
        <p:spPr bwMode="auto">
          <a:xfrm>
            <a:off x="3667125" y="3465513"/>
            <a:ext cx="2117725"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dirty="0"/>
              <a:t>VPN Gateway</a:t>
            </a:r>
          </a:p>
        </p:txBody>
      </p:sp>
      <p:pic>
        <p:nvPicPr>
          <p:cNvPr id="50" name="Picture 2" descr="D:\Pictures\Server_icons_lnx\Icons\128X128\firewall_serve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1288" y="21923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23121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Raising the bar: Anonymity loves company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1000" y="1219200"/>
            <a:ext cx="8458200" cy="4937760"/>
          </a:xfrm>
        </p:spPr>
        <p:txBody>
          <a:bodyPr>
            <a:normAutofit/>
          </a:bodyPr>
          <a:lstStyle/>
          <a:p>
            <a:pPr marL="0" indent="0">
              <a:buNone/>
            </a:pPr>
            <a:r>
              <a:rPr lang="en-US" dirty="0"/>
              <a:t>Key mechanism of anonymity is blending and obfuscation</a:t>
            </a:r>
          </a:p>
          <a:p>
            <a:endParaRPr lang="en-US" dirty="0"/>
          </a:p>
        </p:txBody>
      </p:sp>
      <p:pic>
        <p:nvPicPr>
          <p:cNvPr id="7" name="Content Placeholder 6"/>
          <p:cNvPicPr>
            <a:picLocks noChangeAspect="1"/>
          </p:cNvPicPr>
          <p:nvPr/>
        </p:nvPicPr>
        <p:blipFill rotWithShape="1">
          <a:blip r:embed="rId2"/>
          <a:srcRect t="13817" b="525"/>
          <a:stretch/>
        </p:blipFill>
        <p:spPr>
          <a:xfrm>
            <a:off x="457200" y="1882476"/>
            <a:ext cx="8229600" cy="4274483"/>
          </a:xfrm>
          <a:prstGeom prst="rect">
            <a:avLst/>
          </a:prstGeom>
        </p:spPr>
      </p:pic>
      <p:sp>
        <p:nvSpPr>
          <p:cNvPr id="8" name="Oval 7"/>
          <p:cNvSpPr/>
          <p:nvPr/>
        </p:nvSpPr>
        <p:spPr>
          <a:xfrm>
            <a:off x="7239000" y="4114800"/>
            <a:ext cx="1749552" cy="1905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flipH="1">
            <a:off x="7583424" y="4419600"/>
            <a:ext cx="904595" cy="1350862"/>
          </a:xfrm>
          <a:prstGeom prst="rect">
            <a:avLst/>
          </a:prstGeom>
        </p:spPr>
      </p:pic>
      <p:sp>
        <p:nvSpPr>
          <p:cNvPr id="11" name="Cloud Callout 10"/>
          <p:cNvSpPr/>
          <p:nvPr/>
        </p:nvSpPr>
        <p:spPr>
          <a:xfrm>
            <a:off x="6019800" y="2286000"/>
            <a:ext cx="2667000" cy="1524000"/>
          </a:xfrm>
          <a:prstGeom prst="cloudCallout">
            <a:avLst>
              <a:gd name="adj1" fmla="val 24000"/>
              <a:gd name="adj2" fmla="val 95766"/>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6104717" y="2743200"/>
            <a:ext cx="2582083" cy="5847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3200" dirty="0" err="1"/>
              <a:t>Were’s</a:t>
            </a:r>
            <a:r>
              <a:rPr lang="en-US" sz="3200" dirty="0"/>
              <a:t> Wally?</a:t>
            </a:r>
          </a:p>
        </p:txBody>
      </p:sp>
    </p:spTree>
    <p:extLst>
      <p:ext uri="{BB962C8B-B14F-4D97-AF65-F5344CB8AC3E}">
        <p14:creationId xmlns:p14="http://schemas.microsoft.com/office/powerpoint/2010/main" val="1760447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Anonymity network</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4"/>
            <a:endParaRPr lang="en-US" dirty="0"/>
          </a:p>
          <a:p>
            <a:r>
              <a:rPr lang="en-US" dirty="0"/>
              <a:t>Aim to overcome limitations of public proxy server, </a:t>
            </a:r>
            <a:r>
              <a:rPr lang="en-US" dirty="0" err="1"/>
              <a:t>i.e</a:t>
            </a:r>
            <a:r>
              <a:rPr lang="en-US" dirty="0"/>
              <a:t>:</a:t>
            </a:r>
          </a:p>
          <a:p>
            <a:pPr lvl="1"/>
            <a:r>
              <a:rPr lang="en-US" dirty="0"/>
              <a:t>The proxy owner can be forced to reveal stored logs</a:t>
            </a:r>
          </a:p>
          <a:p>
            <a:pPr lvl="1"/>
            <a:r>
              <a:rPr lang="en-US" dirty="0"/>
              <a:t>Worse, the server may turn out to be a honeypot</a:t>
            </a:r>
          </a:p>
          <a:p>
            <a:endParaRPr lang="en-US" dirty="0"/>
          </a:p>
          <a:p>
            <a:r>
              <a:rPr lang="en-US" b="1" dirty="0"/>
              <a:t>Anonymity network</a:t>
            </a:r>
            <a:r>
              <a:rPr lang="en-US" dirty="0"/>
              <a:t>: forward traffic through a chain of network nodes, so-called </a:t>
            </a:r>
            <a:r>
              <a:rPr lang="en-US" b="1" dirty="0"/>
              <a:t>relays</a:t>
            </a:r>
            <a:endParaRPr lang="en-US" dirty="0"/>
          </a:p>
          <a:p>
            <a:pPr lvl="1"/>
            <a:r>
              <a:rPr lang="en-US" dirty="0"/>
              <a:t>Popular anonymity networks: Tor, I2P</a:t>
            </a:r>
          </a:p>
          <a:p>
            <a:endParaRPr lang="en-US" dirty="0"/>
          </a:p>
          <a:p>
            <a:r>
              <a:rPr lang="en-US" dirty="0"/>
              <a:t>Tor adopts some ideas from </a:t>
            </a:r>
            <a:r>
              <a:rPr lang="en-US" b="1" dirty="0"/>
              <a:t>onion routing</a:t>
            </a:r>
          </a:p>
        </p:txBody>
      </p:sp>
    </p:spTree>
    <p:extLst>
      <p:ext uri="{BB962C8B-B14F-4D97-AF65-F5344CB8AC3E}">
        <p14:creationId xmlns:p14="http://schemas.microsoft.com/office/powerpoint/2010/main" val="3112118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Onion routing protocols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514600"/>
          </a:xfrm>
        </p:spPr>
        <p:txBody>
          <a:bodyPr>
            <a:normAutofit fontScale="92500"/>
          </a:bodyPr>
          <a:lstStyle/>
          <a:p>
            <a:pPr lvl="1"/>
            <a:r>
              <a:rPr lang="en-US" dirty="0"/>
              <a:t>Use public-key cryptography to establish a </a:t>
            </a:r>
            <a:r>
              <a:rPr lang="pt-PT" dirty="0"/>
              <a:t>“</a:t>
            </a:r>
            <a:r>
              <a:rPr lang="en-US" dirty="0"/>
              <a:t>circuit</a:t>
            </a:r>
            <a:r>
              <a:rPr lang="pt-PT" dirty="0"/>
              <a:t>”</a:t>
            </a:r>
            <a:r>
              <a:rPr lang="en-US" dirty="0"/>
              <a:t> with pairwise symmetric keys between hops on the circuit</a:t>
            </a:r>
          </a:p>
          <a:p>
            <a:pPr lvl="1"/>
            <a:r>
              <a:rPr lang="en-US" dirty="0"/>
              <a:t>Sender chooses sequence of routers: some may be honest some controlled by an investigator; sender controls length of path</a:t>
            </a:r>
          </a:p>
          <a:p>
            <a:pPr lvl="1"/>
            <a:r>
              <a:rPr lang="en-US" dirty="0"/>
              <a:t>Then use symmetric decryption and re-encryption to move data messages along the established circuits</a:t>
            </a:r>
          </a:p>
          <a:p>
            <a:pPr lvl="1"/>
            <a:endParaRPr lang="en-US" dirty="0"/>
          </a:p>
          <a:p>
            <a:pPr lvl="1"/>
            <a:endParaRPr lang="en-US" dirty="0"/>
          </a:p>
        </p:txBody>
      </p:sp>
      <p:sp>
        <p:nvSpPr>
          <p:cNvPr id="27" name="Oval 3"/>
          <p:cNvSpPr>
            <a:spLocks noChangeArrowheads="1"/>
          </p:cNvSpPr>
          <p:nvPr/>
        </p:nvSpPr>
        <p:spPr bwMode="auto">
          <a:xfrm>
            <a:off x="3505200" y="38100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28" name="Oval 4"/>
          <p:cNvSpPr>
            <a:spLocks noChangeArrowheads="1"/>
          </p:cNvSpPr>
          <p:nvPr/>
        </p:nvSpPr>
        <p:spPr bwMode="auto">
          <a:xfrm>
            <a:off x="5943600" y="36576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29" name="Oval 5"/>
          <p:cNvSpPr>
            <a:spLocks noChangeArrowheads="1"/>
          </p:cNvSpPr>
          <p:nvPr/>
        </p:nvSpPr>
        <p:spPr bwMode="auto">
          <a:xfrm>
            <a:off x="2438400" y="4495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dirty="0">
                <a:latin typeface="Verdana" charset="0"/>
              </a:rPr>
              <a:t>R</a:t>
            </a:r>
            <a:r>
              <a:rPr lang="en-US" sz="3600" baseline="-25000" dirty="0">
                <a:latin typeface="Verdana" charset="0"/>
              </a:rPr>
              <a:t>1</a:t>
            </a:r>
          </a:p>
        </p:txBody>
      </p:sp>
      <p:sp>
        <p:nvSpPr>
          <p:cNvPr id="30" name="Oval 6"/>
          <p:cNvSpPr>
            <a:spLocks noChangeArrowheads="1"/>
          </p:cNvSpPr>
          <p:nvPr/>
        </p:nvSpPr>
        <p:spPr bwMode="auto">
          <a:xfrm>
            <a:off x="3733800" y="5029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31" name="Oval 7"/>
          <p:cNvSpPr>
            <a:spLocks noChangeArrowheads="1"/>
          </p:cNvSpPr>
          <p:nvPr/>
        </p:nvSpPr>
        <p:spPr bwMode="auto">
          <a:xfrm>
            <a:off x="6934200" y="35052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2" name="Oval 8"/>
          <p:cNvSpPr>
            <a:spLocks noChangeArrowheads="1"/>
          </p:cNvSpPr>
          <p:nvPr/>
        </p:nvSpPr>
        <p:spPr bwMode="auto">
          <a:xfrm>
            <a:off x="7467600" y="43434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3" name="Oval 9"/>
          <p:cNvSpPr>
            <a:spLocks noChangeArrowheads="1"/>
          </p:cNvSpPr>
          <p:nvPr/>
        </p:nvSpPr>
        <p:spPr bwMode="auto">
          <a:xfrm>
            <a:off x="4724400" y="4114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35" name="Oval 11"/>
          <p:cNvSpPr>
            <a:spLocks noChangeArrowheads="1"/>
          </p:cNvSpPr>
          <p:nvPr/>
        </p:nvSpPr>
        <p:spPr bwMode="auto">
          <a:xfrm>
            <a:off x="1600200" y="36576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6" name="Oval 12"/>
          <p:cNvSpPr>
            <a:spLocks noChangeArrowheads="1"/>
          </p:cNvSpPr>
          <p:nvPr/>
        </p:nvSpPr>
        <p:spPr bwMode="auto">
          <a:xfrm>
            <a:off x="2667000" y="56388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7" name="Oval 13"/>
          <p:cNvSpPr>
            <a:spLocks noChangeArrowheads="1"/>
          </p:cNvSpPr>
          <p:nvPr/>
        </p:nvSpPr>
        <p:spPr bwMode="auto">
          <a:xfrm>
            <a:off x="5867400" y="4800600"/>
            <a:ext cx="762000" cy="762000"/>
          </a:xfrm>
          <a:prstGeom prst="ellipse">
            <a:avLst/>
          </a:prstGeom>
          <a:noFill/>
          <a:ln w="28575">
            <a:solidFill>
              <a:srgbClr val="FFB7E7"/>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8" name="Line 14"/>
          <p:cNvSpPr>
            <a:spLocks noChangeShapeType="1"/>
          </p:cNvSpPr>
          <p:nvPr/>
        </p:nvSpPr>
        <p:spPr bwMode="auto">
          <a:xfrm flipV="1">
            <a:off x="2057400" y="5105400"/>
            <a:ext cx="457200" cy="2286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9" name="Line 15"/>
          <p:cNvSpPr>
            <a:spLocks noChangeShapeType="1"/>
          </p:cNvSpPr>
          <p:nvPr/>
        </p:nvSpPr>
        <p:spPr bwMode="auto">
          <a:xfrm>
            <a:off x="3200400" y="4953000"/>
            <a:ext cx="609600" cy="2286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0" name="Line 16"/>
          <p:cNvSpPr>
            <a:spLocks noChangeShapeType="1"/>
          </p:cNvSpPr>
          <p:nvPr/>
        </p:nvSpPr>
        <p:spPr bwMode="auto">
          <a:xfrm flipV="1">
            <a:off x="4343400" y="4800600"/>
            <a:ext cx="533400" cy="3048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1" name="Line 17"/>
          <p:cNvSpPr>
            <a:spLocks noChangeShapeType="1"/>
          </p:cNvSpPr>
          <p:nvPr/>
        </p:nvSpPr>
        <p:spPr bwMode="auto">
          <a:xfrm flipV="1">
            <a:off x="5486400" y="4191000"/>
            <a:ext cx="533400" cy="3048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2" name="Line 18"/>
          <p:cNvSpPr>
            <a:spLocks noChangeShapeType="1"/>
          </p:cNvSpPr>
          <p:nvPr/>
        </p:nvSpPr>
        <p:spPr bwMode="auto">
          <a:xfrm>
            <a:off x="6553200" y="4343400"/>
            <a:ext cx="838200" cy="1524000"/>
          </a:xfrm>
          <a:prstGeom prst="line">
            <a:avLst/>
          </a:prstGeom>
          <a:noFill/>
          <a:ln w="28575">
            <a:solidFill>
              <a:srgbClr val="000000"/>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pic>
        <p:nvPicPr>
          <p:cNvPr id="47" name="Picture 46"/>
          <p:cNvPicPr>
            <a:picLocks noChangeAspect="1"/>
          </p:cNvPicPr>
          <p:nvPr/>
        </p:nvPicPr>
        <p:blipFill>
          <a:blip r:embed="rId2">
            <a:clrChange>
              <a:clrFrom>
                <a:srgbClr val="FFFFFF"/>
              </a:clrFrom>
              <a:clrTo>
                <a:srgbClr val="FFFFFF">
                  <a:alpha val="0"/>
                </a:srgbClr>
              </a:clrTo>
            </a:clrChange>
          </a:blip>
          <a:stretch>
            <a:fillRect/>
          </a:stretch>
        </p:blipFill>
        <p:spPr>
          <a:xfrm flipH="1">
            <a:off x="7391400" y="3048000"/>
            <a:ext cx="636814" cy="950976"/>
          </a:xfrm>
          <a:prstGeom prst="rect">
            <a:avLst/>
          </a:prstGeom>
        </p:spPr>
      </p:pic>
      <p:pic>
        <p:nvPicPr>
          <p:cNvPr id="48" name="Picture 47"/>
          <p:cNvPicPr>
            <a:picLocks noChangeAspect="1"/>
          </p:cNvPicPr>
          <p:nvPr/>
        </p:nvPicPr>
        <p:blipFill>
          <a:blip r:embed="rId2">
            <a:clrChange>
              <a:clrFrom>
                <a:srgbClr val="FFFFFF"/>
              </a:clrFrom>
              <a:clrTo>
                <a:srgbClr val="FFFFFF">
                  <a:alpha val="0"/>
                </a:srgbClr>
              </a:clrTo>
            </a:clrChange>
          </a:blip>
          <a:stretch>
            <a:fillRect/>
          </a:stretch>
        </p:blipFill>
        <p:spPr>
          <a:xfrm flipH="1">
            <a:off x="4935335" y="3392424"/>
            <a:ext cx="636814" cy="950976"/>
          </a:xfrm>
          <a:prstGeom prst="rect">
            <a:avLst/>
          </a:prstGeom>
        </p:spPr>
      </p:pic>
      <p:pic>
        <p:nvPicPr>
          <p:cNvPr id="49" name="Picture 48"/>
          <p:cNvPicPr>
            <a:picLocks noChangeAspect="1"/>
          </p:cNvPicPr>
          <p:nvPr/>
        </p:nvPicPr>
        <p:blipFill>
          <a:blip r:embed="rId2">
            <a:clrChange>
              <a:clrFrom>
                <a:srgbClr val="FFFFFF"/>
              </a:clrFrom>
              <a:clrTo>
                <a:srgbClr val="FFFFFF">
                  <a:alpha val="0"/>
                </a:srgbClr>
              </a:clrTo>
            </a:clrChange>
          </a:blip>
          <a:stretch>
            <a:fillRect/>
          </a:stretch>
        </p:blipFill>
        <p:spPr>
          <a:xfrm flipH="1">
            <a:off x="2119993" y="3599612"/>
            <a:ext cx="636814" cy="950976"/>
          </a:xfrm>
          <a:prstGeom prst="rect">
            <a:avLst/>
          </a:prstGeom>
        </p:spPr>
      </p:pic>
      <p:pic>
        <p:nvPicPr>
          <p:cNvPr id="50"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515274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7674" y="5562145"/>
            <a:ext cx="668224" cy="6682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32226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196741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BCD8-6A7A-A046-9F88-56DDC8A76BF0}"/>
              </a:ext>
            </a:extLst>
          </p:cNvPr>
          <p:cNvSpPr>
            <a:spLocks noGrp="1"/>
          </p:cNvSpPr>
          <p:nvPr>
            <p:ph type="title"/>
          </p:nvPr>
        </p:nvSpPr>
        <p:spPr/>
        <p:txBody>
          <a:bodyPr/>
          <a:lstStyle/>
          <a:p>
            <a:r>
              <a:rPr lang="en-US" dirty="0" err="1"/>
              <a:t>Evolução</a:t>
            </a:r>
            <a:r>
              <a:rPr lang="en-US" dirty="0"/>
              <a:t> do </a:t>
            </a:r>
            <a:r>
              <a:rPr lang="en-US" dirty="0" err="1"/>
              <a:t>cibercrime</a:t>
            </a:r>
            <a:endParaRPr lang="en-US" dirty="0"/>
          </a:p>
        </p:txBody>
      </p:sp>
      <p:sp>
        <p:nvSpPr>
          <p:cNvPr id="4" name="Footer Placeholder 3">
            <a:extLst>
              <a:ext uri="{FF2B5EF4-FFF2-40B4-BE49-F238E27FC236}">
                <a16:creationId xmlns:a16="http://schemas.microsoft.com/office/drawing/2014/main" id="{C65FCF4E-B165-9B43-ADF6-3947C260404A}"/>
              </a:ext>
            </a:extLst>
          </p:cNvPr>
          <p:cNvSpPr>
            <a:spLocks noGrp="1"/>
          </p:cNvSpPr>
          <p:nvPr>
            <p:ph type="ftr" sz="quarter" idx="11"/>
          </p:nvPr>
        </p:nvSpPr>
        <p:spPr/>
        <p:txBody>
          <a:bodyPr/>
          <a:lstStyle/>
          <a:p>
            <a:r>
              <a:rPr lang="en-US"/>
              <a:t>Cibercrime - Nuno Santos</a:t>
            </a:r>
            <a:endParaRPr lang="en-US" dirty="0"/>
          </a:p>
        </p:txBody>
      </p:sp>
      <p:pic>
        <p:nvPicPr>
          <p:cNvPr id="7" name="Picture 6">
            <a:extLst>
              <a:ext uri="{FF2B5EF4-FFF2-40B4-BE49-F238E27FC236}">
                <a16:creationId xmlns:a16="http://schemas.microsoft.com/office/drawing/2014/main" id="{72A4FEA3-64BB-F944-A4DE-91D4BEA4E315}"/>
              </a:ext>
            </a:extLst>
          </p:cNvPr>
          <p:cNvPicPr>
            <a:picLocks noChangeAspect="1"/>
          </p:cNvPicPr>
          <p:nvPr/>
        </p:nvPicPr>
        <p:blipFill>
          <a:blip r:embed="rId3"/>
          <a:stretch>
            <a:fillRect/>
          </a:stretch>
        </p:blipFill>
        <p:spPr>
          <a:xfrm>
            <a:off x="1457198" y="1251314"/>
            <a:ext cx="6620002" cy="4978832"/>
          </a:xfrm>
          <a:prstGeom prst="rect">
            <a:avLst/>
          </a:prstGeom>
        </p:spPr>
      </p:pic>
    </p:spTree>
    <p:extLst>
      <p:ext uri="{BB962C8B-B14F-4D97-AF65-F5344CB8AC3E}">
        <p14:creationId xmlns:p14="http://schemas.microsoft.com/office/powerpoint/2010/main" val="666660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3300601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663285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2156973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xmlns="">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9" name="Rectangle 15"/>
          <p:cNvSpPr>
            <a:spLocks noChangeArrowheads="1"/>
          </p:cNvSpPr>
          <p:nvPr/>
        </p:nvSpPr>
        <p:spPr bwMode="auto">
          <a:xfrm>
            <a:off x="228600" y="4724400"/>
            <a:ext cx="8763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2</a:t>
            </a:r>
            <a:r>
              <a:rPr lang="en-US" sz="1600">
                <a:solidFill>
                  <a:srgbClr val="000000"/>
                </a:solidFill>
                <a:latin typeface="Verdana" charset="0"/>
              </a:rPr>
              <a:t>,k</a:t>
            </a:r>
            <a:r>
              <a:rPr lang="en-US" sz="1600" baseline="-25000">
                <a:solidFill>
                  <a:srgbClr val="000000"/>
                </a:solidFill>
                <a:latin typeface="Verdana" charset="0"/>
              </a:rPr>
              <a:t>1</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1</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1</a:t>
            </a:r>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4" name="Picture 21"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188" y="3400425"/>
            <a:ext cx="760412" cy="86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819847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The 2</a:t>
            </a:r>
            <a:r>
              <a:rPr lang="en-US" baseline="30000" dirty="0"/>
              <a:t>nd</a:t>
            </a:r>
            <a:r>
              <a:rPr lang="en-US" dirty="0"/>
              <a:t> generation onion router</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1905000"/>
          </a:xfrm>
        </p:spPr>
        <p:txBody>
          <a:bodyPr>
            <a:normAutofit fontScale="92500"/>
          </a:bodyPr>
          <a:lstStyle/>
          <a:p>
            <a:r>
              <a:rPr lang="en-US" b="1" dirty="0"/>
              <a:t>Tor</a:t>
            </a:r>
            <a:r>
              <a:rPr lang="en-US" dirty="0"/>
              <a:t> is a volunteer-based low-latency anonymity network </a:t>
            </a:r>
          </a:p>
          <a:p>
            <a:pPr lvl="1"/>
            <a:r>
              <a:rPr lang="en-US" dirty="0" err="1"/>
              <a:t>Anonymizes</a:t>
            </a:r>
            <a:r>
              <a:rPr lang="en-US" dirty="0"/>
              <a:t> user traffic by forwarding it through a </a:t>
            </a:r>
            <a:r>
              <a:rPr lang="en-US" b="1" dirty="0"/>
              <a:t>circuit </a:t>
            </a:r>
            <a:r>
              <a:rPr lang="en-US" dirty="0"/>
              <a:t>of relays</a:t>
            </a:r>
          </a:p>
          <a:p>
            <a:pPr lvl="1"/>
            <a:r>
              <a:rPr lang="en-US" dirty="0"/>
              <a:t>Each </a:t>
            </a:r>
            <a:r>
              <a:rPr lang="en-US" b="1" dirty="0"/>
              <a:t>relay</a:t>
            </a:r>
            <a:r>
              <a:rPr lang="en-US" dirty="0"/>
              <a:t> in the circuit knows only the immediate transmitter of the message and the immediate receiver of the message</a:t>
            </a:r>
          </a:p>
          <a:p>
            <a:pPr lvl="1"/>
            <a:endParaRPr lang="en-US" dirty="0"/>
          </a:p>
        </p:txBody>
      </p:sp>
      <p:pic>
        <p:nvPicPr>
          <p:cNvPr id="7" name="Picture 6"/>
          <p:cNvPicPr>
            <a:picLocks noChangeAspect="1"/>
          </p:cNvPicPr>
          <p:nvPr/>
        </p:nvPicPr>
        <p:blipFill>
          <a:blip r:embed="rId3"/>
          <a:stretch>
            <a:fillRect/>
          </a:stretch>
        </p:blipFill>
        <p:spPr>
          <a:xfrm>
            <a:off x="3584448" y="2932494"/>
            <a:ext cx="5102352" cy="3348084"/>
          </a:xfrm>
          <a:prstGeom prst="rect">
            <a:avLst/>
          </a:prstGeom>
        </p:spPr>
      </p:pic>
      <p:sp>
        <p:nvSpPr>
          <p:cNvPr id="8" name="TextBox 7"/>
          <p:cNvSpPr txBox="1"/>
          <p:nvPr/>
        </p:nvSpPr>
        <p:spPr>
          <a:xfrm>
            <a:off x="437449" y="3352800"/>
            <a:ext cx="2971800" cy="1200329"/>
          </a:xfrm>
          <a:prstGeom prst="rect">
            <a:avLst/>
          </a:prstGeom>
          <a:noFill/>
        </p:spPr>
        <p:txBody>
          <a:bodyPr wrap="square" rtlCol="0">
            <a:spAutoFit/>
          </a:bodyPr>
          <a:lstStyle/>
          <a:p>
            <a:r>
              <a:rPr lang="en-US" dirty="0"/>
              <a:t>Using Tor makes it more difficult for non-global adversaries to trace Internet activity for TCP applications</a:t>
            </a:r>
          </a:p>
        </p:txBody>
      </p:sp>
      <p:pic>
        <p:nvPicPr>
          <p:cNvPr id="9" name="Picture 3" descr="D:\Classes\5700\assets\Torprojec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858" y="4800600"/>
            <a:ext cx="1738431" cy="130382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34119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use Tor?</a:t>
            </a:r>
          </a:p>
        </p:txBody>
      </p:sp>
      <p:sp>
        <p:nvSpPr>
          <p:cNvPr id="4" name="Content Placeholder 3"/>
          <p:cNvSpPr>
            <a:spLocks noGrp="1"/>
          </p:cNvSpPr>
          <p:nvPr>
            <p:ph sz="quarter" idx="1"/>
          </p:nvPr>
        </p:nvSpPr>
        <p:spPr>
          <a:xfrm>
            <a:off x="457200" y="1600200"/>
            <a:ext cx="8232648" cy="4648200"/>
          </a:xfrm>
        </p:spPr>
        <p:txBody>
          <a:bodyPr/>
          <a:lstStyle/>
          <a:p>
            <a:pPr marL="514350" indent="-514350">
              <a:buFont typeface="+mj-lt"/>
              <a:buAutoNum type="arabicPeriod"/>
            </a:pPr>
            <a:r>
              <a:rPr lang="en-US" dirty="0"/>
              <a:t>Download, install, and execute the Tor client</a:t>
            </a:r>
          </a:p>
          <a:p>
            <a:pPr marL="834390" lvl="1" indent="-514350"/>
            <a:r>
              <a:rPr lang="en-US" dirty="0"/>
              <a:t>The client acts as a SOCKS proxy</a:t>
            </a:r>
          </a:p>
          <a:p>
            <a:pPr marL="834390" lvl="1" indent="-514350"/>
            <a:r>
              <a:rPr lang="en-US" dirty="0"/>
              <a:t>The client builds and maintains circuits of relays</a:t>
            </a:r>
          </a:p>
          <a:p>
            <a:pPr marL="514350" indent="-514350">
              <a:buFont typeface="+mj-lt"/>
              <a:buAutoNum type="arabicPeriod"/>
            </a:pPr>
            <a:r>
              <a:rPr lang="en-US" dirty="0"/>
              <a:t>Configure browser to use the Tor client as a proxy</a:t>
            </a:r>
          </a:p>
          <a:p>
            <a:pPr marL="834390" lvl="1" indent="-514350"/>
            <a:r>
              <a:rPr lang="en-US" dirty="0"/>
              <a:t>Any app that supports SOCKS proxies will work with Tor</a:t>
            </a:r>
          </a:p>
          <a:p>
            <a:pPr marL="514350" indent="-514350">
              <a:buFont typeface="+mj-lt"/>
              <a:buAutoNum type="arabicPeriod"/>
            </a:pPr>
            <a:r>
              <a:rPr lang="en-US" dirty="0"/>
              <a:t>All traffic from the browser will now be routed through the Tor overlay</a:t>
            </a:r>
          </a:p>
          <a:p>
            <a:pPr lvl="1"/>
            <a:r>
              <a:rPr lang="en-US" dirty="0"/>
              <a:t>Tor circuit establishment uses ideas of </a:t>
            </a:r>
            <a:r>
              <a:rPr lang="en-US" b="1" dirty="0"/>
              <a:t>onion routing</a:t>
            </a:r>
          </a:p>
          <a:p>
            <a:pPr marL="788670" lvl="1" indent="-514350">
              <a:buFont typeface="+mj-lt"/>
              <a:buAutoNum type="arabicPeriod"/>
            </a:pPr>
            <a:endParaRPr lang="en-US" dirty="0"/>
          </a:p>
        </p:txBody>
      </p:sp>
      <p:pic>
        <p:nvPicPr>
          <p:cNvPr id="9219" name="Picture 3" descr="D:\Classes\5700\assets\Torproj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5053" y="5029200"/>
            <a:ext cx="1484147" cy="111311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Footer Placeholder 5"/>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927244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Tor circuit establishment: Relay selection</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895600"/>
          </a:xfrm>
        </p:spPr>
        <p:txBody>
          <a:bodyPr>
            <a:normAutofit/>
          </a:bodyPr>
          <a:lstStyle/>
          <a:p>
            <a:pPr lvl="8"/>
            <a:endParaRPr lang="en-US" sz="800" dirty="0"/>
          </a:p>
          <a:p>
            <a:r>
              <a:rPr lang="en-US" sz="2400" dirty="0"/>
              <a:t>When Bob wants to connect to Alice through Tor, he downloads the Consensus from the Tor authorities</a:t>
            </a:r>
          </a:p>
          <a:p>
            <a:pPr lvl="1"/>
            <a:r>
              <a:rPr lang="en-US" sz="2000" dirty="0"/>
              <a:t>Nine Tor authorities maintain the list of other Tor relays</a:t>
            </a:r>
          </a:p>
          <a:p>
            <a:pPr lvl="1"/>
            <a:r>
              <a:rPr lang="en-US" sz="2000" dirty="0"/>
              <a:t>List of Tor relays is named Consensus</a:t>
            </a:r>
          </a:p>
          <a:p>
            <a:r>
              <a:rPr lang="en-US" sz="2400" dirty="0"/>
              <a:t>Bob randomly chooses three Tor relays from the list</a:t>
            </a:r>
          </a:p>
          <a:p>
            <a:pPr lvl="1"/>
            <a:r>
              <a:rPr lang="en-US" sz="2000" dirty="0"/>
              <a:t>Each Tor relay is uniquely identified by an RSA public key</a:t>
            </a:r>
          </a:p>
          <a:p>
            <a:pPr lvl="1"/>
            <a:endParaRPr lang="en-US" sz="2000" dirty="0"/>
          </a:p>
          <a:p>
            <a:endParaRPr lang="en-US" sz="2400" dirty="0"/>
          </a:p>
          <a:p>
            <a:endParaRPr lang="en-US" sz="2400" dirty="0"/>
          </a:p>
        </p:txBody>
      </p:sp>
      <p:pic>
        <p:nvPicPr>
          <p:cNvPr id="7" name="Picture 6"/>
          <p:cNvPicPr>
            <a:picLocks noChangeAspect="1"/>
          </p:cNvPicPr>
          <p:nvPr/>
        </p:nvPicPr>
        <p:blipFill>
          <a:blip r:embed="rId3"/>
          <a:stretch>
            <a:fillRect/>
          </a:stretch>
        </p:blipFill>
        <p:spPr>
          <a:xfrm>
            <a:off x="533776" y="4495800"/>
            <a:ext cx="8181472" cy="1524000"/>
          </a:xfrm>
          <a:prstGeom prst="rect">
            <a:avLst/>
          </a:prstGeom>
        </p:spPr>
      </p:pic>
      <p:pic>
        <p:nvPicPr>
          <p:cNvPr id="8" name="Picture 7"/>
          <p:cNvPicPr>
            <a:picLocks noChangeAspect="1"/>
          </p:cNvPicPr>
          <p:nvPr/>
        </p:nvPicPr>
        <p:blipFill>
          <a:blip r:embed="rId4"/>
          <a:stretch>
            <a:fillRect/>
          </a:stretch>
        </p:blipFill>
        <p:spPr>
          <a:xfrm>
            <a:off x="1600200" y="4724400"/>
            <a:ext cx="6096000" cy="1066800"/>
          </a:xfrm>
          <a:prstGeom prst="rect">
            <a:avLst/>
          </a:prstGeom>
        </p:spPr>
      </p:pic>
      <p:sp>
        <p:nvSpPr>
          <p:cNvPr id="11" name="Rounded Rectangle 10"/>
          <p:cNvSpPr/>
          <p:nvPr/>
        </p:nvSpPr>
        <p:spPr>
          <a:xfrm>
            <a:off x="3505200" y="4267200"/>
            <a:ext cx="2133600" cy="121920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r>
              <a:rPr lang="en-US" dirty="0"/>
              <a:t>Tor Authorities</a:t>
            </a:r>
          </a:p>
        </p:txBody>
      </p:sp>
      <p:pic>
        <p:nvPicPr>
          <p:cNvPr id="12" name="Picture 11" descr="Tor_logo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4271537"/>
            <a:ext cx="609600" cy="897053"/>
          </a:xfrm>
          <a:prstGeom prst="rect">
            <a:avLst/>
          </a:prstGeom>
        </p:spPr>
      </p:pic>
      <p:cxnSp>
        <p:nvCxnSpPr>
          <p:cNvPr id="14" name="Straight Arrow Connector 13"/>
          <p:cNvCxnSpPr/>
          <p:nvPr/>
        </p:nvCxnSpPr>
        <p:spPr>
          <a:xfrm flipH="1">
            <a:off x="1752600" y="4876800"/>
            <a:ext cx="1676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925472" y="4507468"/>
            <a:ext cx="1198728" cy="369332"/>
          </a:xfrm>
          <a:prstGeom prst="rect">
            <a:avLst/>
          </a:prstGeom>
          <a:noFill/>
        </p:spPr>
        <p:txBody>
          <a:bodyPr wrap="none" rtlCol="0">
            <a:spAutoFit/>
          </a:bodyPr>
          <a:lstStyle/>
          <a:p>
            <a:r>
              <a:rPr lang="en-US" dirty="0"/>
              <a:t>Consensus</a:t>
            </a:r>
          </a:p>
        </p:txBody>
      </p:sp>
    </p:spTree>
    <p:extLst>
      <p:ext uri="{BB962C8B-B14F-4D97-AF65-F5344CB8AC3E}">
        <p14:creationId xmlns:p14="http://schemas.microsoft.com/office/powerpoint/2010/main" val="874046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Tor circuit establishment: Connect to 1</a:t>
            </a:r>
            <a:r>
              <a:rPr lang="en-US" baseline="30000" dirty="0"/>
              <a:t>st</a:t>
            </a:r>
            <a:r>
              <a:rPr lang="en-US" dirty="0"/>
              <a:t> relay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A Tor client builds a circuit one hop at a time</a:t>
            </a:r>
          </a:p>
          <a:p>
            <a:pPr lvl="1"/>
            <a:r>
              <a:rPr lang="en-US" dirty="0"/>
              <a:t>Bot sets up a TLS connection with the Entry node</a:t>
            </a:r>
          </a:p>
          <a:p>
            <a:pPr lvl="1"/>
            <a:r>
              <a:rPr lang="en-US" dirty="0"/>
              <a:t>Negotiates a </a:t>
            </a:r>
            <a:r>
              <a:rPr lang="en-US" dirty="0" err="1"/>
              <a:t>Diffie</a:t>
            </a:r>
            <a:r>
              <a:rPr lang="en-US" dirty="0"/>
              <a:t>-Hellman (DH) key with first node in path</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2610125" y="2939534"/>
            <a:ext cx="1648333" cy="369332"/>
          </a:xfrm>
          <a:prstGeom prst="rect">
            <a:avLst/>
          </a:prstGeom>
          <a:noFill/>
        </p:spPr>
        <p:txBody>
          <a:bodyPr wrap="none" rtlCol="0">
            <a:spAutoFit/>
          </a:bodyPr>
          <a:lstStyle/>
          <a:p>
            <a:r>
              <a:rPr lang="en-US" dirty="0"/>
              <a:t>TLS connection</a:t>
            </a:r>
          </a:p>
        </p:txBody>
      </p:sp>
      <p:sp>
        <p:nvSpPr>
          <p:cNvPr id="10" name="TextBox 9"/>
          <p:cNvSpPr txBox="1"/>
          <p:nvPr/>
        </p:nvSpPr>
        <p:spPr>
          <a:xfrm>
            <a:off x="3200400" y="3480879"/>
            <a:ext cx="3685624" cy="369332"/>
          </a:xfrm>
          <a:prstGeom prst="rect">
            <a:avLst/>
          </a:prstGeom>
          <a:noFill/>
        </p:spPr>
        <p:txBody>
          <a:bodyPr wrap="none" rtlCol="0">
            <a:spAutoFit/>
          </a:bodyPr>
          <a:lstStyle/>
          <a:p>
            <a:r>
              <a:rPr lang="en-US" dirty="0">
                <a:solidFill>
                  <a:srgbClr val="163CFF"/>
                </a:solidFill>
              </a:rPr>
              <a:t>Key negotiation with first node (blue)</a:t>
            </a:r>
          </a:p>
        </p:txBody>
      </p:sp>
      <p:cxnSp>
        <p:nvCxnSpPr>
          <p:cNvPr id="12" name="Straight Arrow Connector 11"/>
          <p:cNvCxnSpPr/>
          <p:nvPr/>
        </p:nvCxnSpPr>
        <p:spPr>
          <a:xfrm flipH="1">
            <a:off x="2133600" y="3308866"/>
            <a:ext cx="533400" cy="111073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1"/>
          </p:cNvCxnSpPr>
          <p:nvPr/>
        </p:nvCxnSpPr>
        <p:spPr>
          <a:xfrm flipH="1">
            <a:off x="2286000" y="3665545"/>
            <a:ext cx="914400" cy="90645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Tree>
    <p:extLst>
      <p:ext uri="{BB962C8B-B14F-4D97-AF65-F5344CB8AC3E}">
        <p14:creationId xmlns:p14="http://schemas.microsoft.com/office/powerpoint/2010/main" val="239492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Tor circuit establishment: Connect to 2</a:t>
            </a:r>
            <a:r>
              <a:rPr lang="en-US" baseline="30000" dirty="0"/>
              <a:t>nd</a:t>
            </a:r>
            <a:r>
              <a:rPr lang="en-US" dirty="0"/>
              <a:t> relay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en-US" sz="2400" dirty="0"/>
              <a:t>Then complete a </a:t>
            </a:r>
            <a:r>
              <a:rPr lang="en-US" sz="2400" dirty="0" err="1"/>
              <a:t>DiffieHellman</a:t>
            </a:r>
            <a:r>
              <a:rPr lang="en-US" sz="2400" dirty="0"/>
              <a:t> key exchange handshake with the second node by using the first node as a proxy</a:t>
            </a:r>
          </a:p>
          <a:p>
            <a:pPr lvl="1"/>
            <a:r>
              <a:rPr lang="en-US" sz="2000" dirty="0"/>
              <a:t>The middle node does not know the real initiator of the handshake</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4410901" y="2939534"/>
            <a:ext cx="1648333" cy="369332"/>
          </a:xfrm>
          <a:prstGeom prst="rect">
            <a:avLst/>
          </a:prstGeom>
          <a:noFill/>
        </p:spPr>
        <p:txBody>
          <a:bodyPr wrap="none" rtlCol="0">
            <a:spAutoFit/>
          </a:bodyPr>
          <a:lstStyle/>
          <a:p>
            <a:r>
              <a:rPr lang="en-US" dirty="0"/>
              <a:t>TLS connection</a:t>
            </a:r>
          </a:p>
        </p:txBody>
      </p:sp>
      <p:sp>
        <p:nvSpPr>
          <p:cNvPr id="10" name="TextBox 9"/>
          <p:cNvSpPr txBox="1"/>
          <p:nvPr/>
        </p:nvSpPr>
        <p:spPr>
          <a:xfrm>
            <a:off x="5001176" y="3480879"/>
            <a:ext cx="4186362" cy="369332"/>
          </a:xfrm>
          <a:prstGeom prst="rect">
            <a:avLst/>
          </a:prstGeom>
          <a:noFill/>
        </p:spPr>
        <p:txBody>
          <a:bodyPr wrap="none" rtlCol="0">
            <a:spAutoFit/>
          </a:bodyPr>
          <a:lstStyle/>
          <a:p>
            <a:r>
              <a:rPr lang="en-US" dirty="0">
                <a:ln>
                  <a:solidFill>
                    <a:schemeClr val="tx1">
                      <a:lumMod val="50000"/>
                      <a:lumOff val="50000"/>
                    </a:schemeClr>
                  </a:solidFill>
                </a:ln>
                <a:solidFill>
                  <a:srgbClr val="FFFF00"/>
                </a:solidFill>
              </a:rPr>
              <a:t>Key negotiation with second node (yellow)</a:t>
            </a:r>
          </a:p>
        </p:txBody>
      </p:sp>
      <p:cxnSp>
        <p:nvCxnSpPr>
          <p:cNvPr id="11" name="Straight Arrow Connector 10"/>
          <p:cNvCxnSpPr/>
          <p:nvPr/>
        </p:nvCxnSpPr>
        <p:spPr>
          <a:xfrm flipH="1">
            <a:off x="3934376" y="3308866"/>
            <a:ext cx="533400" cy="111073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1"/>
          </p:cNvCxnSpPr>
          <p:nvPr/>
        </p:nvCxnSpPr>
        <p:spPr>
          <a:xfrm flipH="1">
            <a:off x="4086776" y="3665545"/>
            <a:ext cx="914400" cy="98265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Tree>
    <p:extLst>
      <p:ext uri="{BB962C8B-B14F-4D97-AF65-F5344CB8AC3E}">
        <p14:creationId xmlns:p14="http://schemas.microsoft.com/office/powerpoint/2010/main" val="2417853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Tor circuit establishment: Connect to 3</a:t>
            </a:r>
            <a:r>
              <a:rPr lang="en-US" baseline="30000" dirty="0"/>
              <a:t>rd</a:t>
            </a:r>
            <a:r>
              <a:rPr lang="en-US" dirty="0"/>
              <a:t> relay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5"/>
            <a:endParaRPr lang="en-US" sz="1200" dirty="0"/>
          </a:p>
          <a:p>
            <a:r>
              <a:rPr lang="en-US" sz="2400" dirty="0"/>
              <a:t>Repeat the same procedure with the third node but use the chain of entry and middle nodes as proxies</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
        <p:nvSpPr>
          <p:cNvPr id="10" name="TextBox 9"/>
          <p:cNvSpPr txBox="1"/>
          <p:nvPr/>
        </p:nvSpPr>
        <p:spPr>
          <a:xfrm>
            <a:off x="3657600" y="2754868"/>
            <a:ext cx="1648333" cy="369332"/>
          </a:xfrm>
          <a:prstGeom prst="rect">
            <a:avLst/>
          </a:prstGeom>
          <a:noFill/>
        </p:spPr>
        <p:txBody>
          <a:bodyPr wrap="none" rtlCol="0">
            <a:spAutoFit/>
          </a:bodyPr>
          <a:lstStyle/>
          <a:p>
            <a:r>
              <a:rPr lang="en-US" dirty="0"/>
              <a:t>TLS connection</a:t>
            </a:r>
          </a:p>
        </p:txBody>
      </p:sp>
      <p:sp>
        <p:nvSpPr>
          <p:cNvPr id="11" name="TextBox 10"/>
          <p:cNvSpPr txBox="1"/>
          <p:nvPr/>
        </p:nvSpPr>
        <p:spPr>
          <a:xfrm>
            <a:off x="1495136" y="3359743"/>
            <a:ext cx="3896357" cy="369332"/>
          </a:xfrm>
          <a:prstGeom prst="rect">
            <a:avLst/>
          </a:prstGeom>
          <a:noFill/>
        </p:spPr>
        <p:txBody>
          <a:bodyPr wrap="none" rtlCol="0">
            <a:spAutoFit/>
          </a:bodyPr>
          <a:lstStyle/>
          <a:p>
            <a:r>
              <a:rPr lang="en-US" dirty="0">
                <a:solidFill>
                  <a:srgbClr val="008000"/>
                </a:solidFill>
              </a:rPr>
              <a:t>Key negotiation with third node (green)</a:t>
            </a:r>
          </a:p>
        </p:txBody>
      </p:sp>
      <p:cxnSp>
        <p:nvCxnSpPr>
          <p:cNvPr id="12" name="Straight Arrow Connector 11"/>
          <p:cNvCxnSpPr/>
          <p:nvPr/>
        </p:nvCxnSpPr>
        <p:spPr>
          <a:xfrm>
            <a:off x="5305933" y="3048000"/>
            <a:ext cx="790067" cy="1371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305933" y="3585372"/>
            <a:ext cx="713867" cy="106282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0061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spTree>
    <p:extLst>
      <p:ext uri="{BB962C8B-B14F-4D97-AF65-F5344CB8AC3E}">
        <p14:creationId xmlns:p14="http://schemas.microsoft.com/office/powerpoint/2010/main" val="1094297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transmission</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971800"/>
          </a:xfrm>
        </p:spPr>
        <p:txBody>
          <a:bodyPr>
            <a:normAutofit/>
          </a:bodyPr>
          <a:lstStyle/>
          <a:p>
            <a:r>
              <a:rPr lang="en-US" sz="2400" dirty="0"/>
              <a:t>To connect to a server on the Internet, the client:</a:t>
            </a:r>
          </a:p>
          <a:p>
            <a:pPr lvl="1"/>
            <a:r>
              <a:rPr lang="en-US" sz="2000" dirty="0"/>
              <a:t>packs his messages in fixed 512-bytes sized cells</a:t>
            </a:r>
          </a:p>
          <a:p>
            <a:pPr lvl="1"/>
            <a:r>
              <a:rPr lang="en-US" sz="2000" dirty="0"/>
              <a:t>encrypts each cells with the three relay keys</a:t>
            </a:r>
          </a:p>
          <a:p>
            <a:r>
              <a:rPr lang="en-US" sz="2400" dirty="0"/>
              <a:t>Each relay strips off one layer of encryption</a:t>
            </a:r>
          </a:p>
          <a:p>
            <a:pPr lvl="1"/>
            <a:r>
              <a:rPr lang="en-US" sz="2000" dirty="0"/>
              <a:t>Breaks </a:t>
            </a:r>
            <a:r>
              <a:rPr lang="en-US" sz="2000" dirty="0" err="1"/>
              <a:t>linkability</a:t>
            </a:r>
            <a:r>
              <a:rPr lang="en-US" sz="2000" dirty="0"/>
              <a:t> between the sender and the destination</a:t>
            </a:r>
          </a:p>
          <a:p>
            <a:r>
              <a:rPr lang="en-US" sz="2400" dirty="0"/>
              <a:t>Normally, messages also encrypted using end-to-end protocol</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
        <p:nvSpPr>
          <p:cNvPr id="10" name="TextBox 9"/>
          <p:cNvSpPr txBox="1"/>
          <p:nvPr/>
        </p:nvSpPr>
        <p:spPr>
          <a:xfrm>
            <a:off x="4293242" y="3657600"/>
            <a:ext cx="2394819" cy="369332"/>
          </a:xfrm>
          <a:prstGeom prst="rect">
            <a:avLst/>
          </a:prstGeom>
          <a:noFill/>
        </p:spPr>
        <p:txBody>
          <a:bodyPr wrap="none" rtlCol="0">
            <a:spAutoFit/>
          </a:bodyPr>
          <a:lstStyle/>
          <a:p>
            <a:r>
              <a:rPr lang="en-US" dirty="0">
                <a:solidFill>
                  <a:srgbClr val="FF0000"/>
                </a:solidFill>
              </a:rPr>
              <a:t>Data transmission (red)</a:t>
            </a:r>
          </a:p>
        </p:txBody>
      </p:sp>
      <p:cxnSp>
        <p:nvCxnSpPr>
          <p:cNvPr id="11" name="Straight Arrow Connector 10"/>
          <p:cNvCxnSpPr/>
          <p:nvPr/>
        </p:nvCxnSpPr>
        <p:spPr>
          <a:xfrm>
            <a:off x="6629400" y="3886200"/>
            <a:ext cx="779696" cy="83621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0037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services</a:t>
            </a:r>
          </a:p>
        </p:txBody>
      </p:sp>
      <p:sp>
        <p:nvSpPr>
          <p:cNvPr id="4" name="Content Placeholder 3"/>
          <p:cNvSpPr>
            <a:spLocks noGrp="1"/>
          </p:cNvSpPr>
          <p:nvPr>
            <p:ph sz="quarter" idx="1"/>
          </p:nvPr>
        </p:nvSpPr>
        <p:spPr>
          <a:xfrm>
            <a:off x="457200" y="1208647"/>
            <a:ext cx="8534400" cy="5147704"/>
          </a:xfrm>
        </p:spPr>
        <p:txBody>
          <a:bodyPr>
            <a:normAutofit/>
          </a:bodyPr>
          <a:lstStyle/>
          <a:p>
            <a:r>
              <a:rPr lang="en-US" dirty="0"/>
              <a:t>Tor is very good at hiding the source of traffic</a:t>
            </a:r>
          </a:p>
          <a:p>
            <a:pPr lvl="1"/>
            <a:r>
              <a:rPr lang="en-US" dirty="0"/>
              <a:t>But the destination is often an exposed website</a:t>
            </a:r>
          </a:p>
          <a:p>
            <a:r>
              <a:rPr lang="en-US" dirty="0"/>
              <a:t>What if an offender wants to run an anonymous service?</a:t>
            </a:r>
          </a:p>
          <a:p>
            <a:pPr lvl="1"/>
            <a:r>
              <a:rPr lang="en-US" dirty="0"/>
              <a:t>i.e. a website, where nobody knows the IP address?</a:t>
            </a:r>
          </a:p>
          <a:p>
            <a:r>
              <a:rPr lang="en-US" dirty="0"/>
              <a:t>Tor supports Hidden Services</a:t>
            </a:r>
          </a:p>
          <a:p>
            <a:pPr lvl="1"/>
            <a:r>
              <a:rPr lang="en-US" dirty="0"/>
              <a:t>Allows for running a server and have people connect</a:t>
            </a:r>
          </a:p>
          <a:p>
            <a:pPr lvl="1"/>
            <a:r>
              <a:rPr lang="en-US" dirty="0"/>
              <a:t>… without disclosing the IP or DNS name</a:t>
            </a:r>
          </a:p>
          <a:p>
            <a:r>
              <a:rPr lang="en-US" dirty="0"/>
              <a:t>Many hidden services</a:t>
            </a:r>
          </a:p>
          <a:p>
            <a:pPr lvl="1"/>
            <a:r>
              <a:rPr lang="en-US" dirty="0"/>
              <a:t>Tor Mail, Tor Char</a:t>
            </a:r>
          </a:p>
          <a:p>
            <a:pPr lvl="1"/>
            <a:r>
              <a:rPr lang="en-US" dirty="0" err="1"/>
              <a:t>DuckDuckGo</a:t>
            </a:r>
            <a:endParaRPr lang="en-US" dirty="0"/>
          </a:p>
          <a:p>
            <a:pPr lvl="1"/>
            <a:endParaRPr lang="en-US" dirty="0"/>
          </a:p>
        </p:txBody>
      </p:sp>
      <p:pic>
        <p:nvPicPr>
          <p:cNvPr id="5" name="Picture 3" descr="D:\Classes\5700\assets\Torproj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653" y="4724400"/>
            <a:ext cx="1484147" cy="111311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Content Placeholder 3"/>
          <p:cNvSpPr txBox="1">
            <a:spLocks/>
          </p:cNvSpPr>
          <p:nvPr/>
        </p:nvSpPr>
        <p:spPr>
          <a:xfrm>
            <a:off x="4038600" y="4953000"/>
            <a:ext cx="3794078" cy="1050878"/>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r>
              <a:rPr lang="en-US" sz="2000" dirty="0"/>
              <a:t>The Pirate Bay</a:t>
            </a:r>
          </a:p>
          <a:p>
            <a:pPr lvl="1"/>
            <a:r>
              <a:rPr lang="en-US" sz="2000" dirty="0"/>
              <a:t>Silk Road (2.0)</a:t>
            </a:r>
          </a:p>
        </p:txBody>
      </p:sp>
      <p:sp>
        <p:nvSpPr>
          <p:cNvPr id="8" name="Footer Placeholder 7"/>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453227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343061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flipH="1">
            <a:off x="2584908" y="1181307"/>
            <a:ext cx="2075363" cy="966610"/>
            <a:chOff x="1219205" y="4876798"/>
            <a:chExt cx="5211914" cy="1384996"/>
          </a:xfrm>
        </p:grpSpPr>
        <p:sp>
          <p:nvSpPr>
            <p:cNvPr id="41" name="Rectangular Callout 40"/>
            <p:cNvSpPr/>
            <p:nvPr/>
          </p:nvSpPr>
          <p:spPr>
            <a:xfrm>
              <a:off x="1249519" y="4876799"/>
              <a:ext cx="5181600" cy="1384995"/>
            </a:xfrm>
            <a:prstGeom prst="wedgeRectCallout">
              <a:avLst>
                <a:gd name="adj1" fmla="val -33264"/>
                <a:gd name="adj2" fmla="val 69972"/>
              </a:avLst>
            </a:prstGeom>
            <a:solidFill>
              <a:schemeClr val="accent3"/>
            </a:solidFill>
            <a:ln w="38100" cap="flat" cmpd="sng" algn="ctr">
              <a:solidFill>
                <a:schemeClr val="accent3">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2" name="TextBox 41"/>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Introduction Points</a:t>
              </a:r>
              <a:endParaRPr kumimoji="0" lang="en-US" sz="2800" b="0" u="none" strike="noStrike" kern="0" cap="none" spc="0" normalizeH="0" baseline="0" noProof="0" dirty="0">
                <a:ln>
                  <a:noFill/>
                </a:ln>
                <a:solidFill>
                  <a:sysClr val="window" lastClr="FFFFFF"/>
                </a:solidFill>
                <a:effectLst/>
                <a:uLnTx/>
                <a:uFillTx/>
              </a:endParaRPr>
            </a:p>
          </p:txBody>
        </p:sp>
      </p:gr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088136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sp>
        <p:nvSpPr>
          <p:cNvPr id="4" name="Content Placeholder 3"/>
          <p:cNvSpPr>
            <a:spLocks noGrp="1"/>
          </p:cNvSpPr>
          <p:nvPr>
            <p:ph sz="quarter" idx="1"/>
          </p:nvPr>
        </p:nvSpPr>
        <p:spPr>
          <a:xfrm>
            <a:off x="194963" y="5573678"/>
            <a:ext cx="8839200" cy="798932"/>
          </a:xfrm>
        </p:spPr>
        <p:txBody>
          <a:bodyPr>
            <a:normAutofit fontScale="92500" lnSpcReduction="20000"/>
          </a:bodyPr>
          <a:lstStyle/>
          <a:p>
            <a:r>
              <a:rPr lang="en-US" dirty="0"/>
              <a:t>Onion URL is a hash, allows any Tor user to find the introduction points</a:t>
            </a:r>
          </a:p>
        </p:txBody>
      </p:sp>
      <p:pic>
        <p:nvPicPr>
          <p:cNvPr id="7" name="Picture 6"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97413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930827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3" descr="D:\Classes\5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099" y="1860490"/>
            <a:ext cx="609101" cy="6091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17" name="Freeform 16"/>
          <p:cNvSpPr/>
          <p:nvPr/>
        </p:nvSpPr>
        <p:spPr>
          <a:xfrm>
            <a:off x="861448" y="2209487"/>
            <a:ext cx="3365862" cy="579004"/>
          </a:xfrm>
          <a:custGeom>
            <a:avLst/>
            <a:gdLst>
              <a:gd name="connsiteX0" fmla="*/ 0 w 3365862"/>
              <a:gd name="connsiteY0" fmla="*/ 579004 h 579004"/>
              <a:gd name="connsiteX1" fmla="*/ 941375 w 3365862"/>
              <a:gd name="connsiteY1" fmla="*/ 37291 h 579004"/>
              <a:gd name="connsiteX2" fmla="*/ 3365862 w 3365862"/>
              <a:gd name="connsiteY2" fmla="*/ 46171 h 579004"/>
            </a:gdLst>
            <a:ahLst/>
            <a:cxnLst>
              <a:cxn ang="0">
                <a:pos x="connsiteX0" y="connsiteY0"/>
              </a:cxn>
              <a:cxn ang="0">
                <a:pos x="connsiteX1" y="connsiteY1"/>
              </a:cxn>
              <a:cxn ang="0">
                <a:pos x="connsiteX2" y="connsiteY2"/>
              </a:cxn>
            </a:cxnLst>
            <a:rect l="l" t="t" r="r" b="b"/>
            <a:pathLst>
              <a:path w="3365862" h="579004">
                <a:moveTo>
                  <a:pt x="0" y="579004"/>
                </a:moveTo>
                <a:cubicBezTo>
                  <a:pt x="190199" y="352550"/>
                  <a:pt x="380398" y="126096"/>
                  <a:pt x="941375" y="37291"/>
                </a:cubicBezTo>
                <a:cubicBezTo>
                  <a:pt x="1502352" y="-51514"/>
                  <a:pt x="3365862" y="46171"/>
                  <a:pt x="3365862" y="46171"/>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186447" y="2136724"/>
            <a:ext cx="2761961" cy="500798"/>
          </a:xfrm>
          <a:custGeom>
            <a:avLst/>
            <a:gdLst>
              <a:gd name="connsiteX0" fmla="*/ 0 w 2761961"/>
              <a:gd name="connsiteY0" fmla="*/ 56770 h 500798"/>
              <a:gd name="connsiteX1" fmla="*/ 1376540 w 2761961"/>
              <a:gd name="connsiteY1" fmla="*/ 39009 h 500798"/>
              <a:gd name="connsiteX2" fmla="*/ 2761961 w 2761961"/>
              <a:gd name="connsiteY2" fmla="*/ 500798 h 500798"/>
            </a:gdLst>
            <a:ahLst/>
            <a:cxnLst>
              <a:cxn ang="0">
                <a:pos x="connsiteX0" y="connsiteY0"/>
              </a:cxn>
              <a:cxn ang="0">
                <a:pos x="connsiteX1" y="connsiteY1"/>
              </a:cxn>
              <a:cxn ang="0">
                <a:pos x="connsiteX2" y="connsiteY2"/>
              </a:cxn>
            </a:cxnLst>
            <a:rect l="l" t="t" r="r" b="b"/>
            <a:pathLst>
              <a:path w="2761961" h="500798">
                <a:moveTo>
                  <a:pt x="0" y="56770"/>
                </a:moveTo>
                <a:cubicBezTo>
                  <a:pt x="458106" y="10887"/>
                  <a:pt x="916213" y="-34996"/>
                  <a:pt x="1376540" y="39009"/>
                </a:cubicBezTo>
                <a:cubicBezTo>
                  <a:pt x="1836867" y="113014"/>
                  <a:pt x="2761961" y="500798"/>
                  <a:pt x="2761961" y="500798"/>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355358" y="1295400"/>
            <a:ext cx="1092442" cy="646331"/>
          </a:xfrm>
          <a:prstGeom prst="rect">
            <a:avLst/>
          </a:prstGeom>
          <a:noFill/>
        </p:spPr>
        <p:txBody>
          <a:bodyPr wrap="none" rtlCol="0">
            <a:spAutoFit/>
          </a:bodyPr>
          <a:lstStyle/>
          <a:p>
            <a:pPr algn="ctr"/>
            <a:r>
              <a:rPr lang="en-US" dirty="0"/>
              <a:t>Introduce</a:t>
            </a:r>
          </a:p>
          <a:p>
            <a:pPr algn="ctr"/>
            <a:r>
              <a:rPr lang="en-US" dirty="0"/>
              <a:t>message</a:t>
            </a:r>
          </a:p>
        </p:txBody>
      </p:sp>
    </p:spTree>
    <p:extLst>
      <p:ext uri="{BB962C8B-B14F-4D97-AF65-F5344CB8AC3E}">
        <p14:creationId xmlns:p14="http://schemas.microsoft.com/office/powerpoint/2010/main" val="2149975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a14="http://schemas.microsoft.com/office/drawing/2010/main" xmlns="">
                <a:solidFill>
                  <a:srgbClr val="FFFFFF"/>
                </a:solidFill>
              </a14:hiddenFill>
            </a:ext>
          </a:extLst>
        </p:spPr>
      </p:pic>
      <p:sp>
        <p:nvSpPr>
          <p:cNvPr id="43" name="Left-Up Arrow 42"/>
          <p:cNvSpPr/>
          <p:nvPr/>
        </p:nvSpPr>
        <p:spPr>
          <a:xfrm>
            <a:off x="6092217" y="3775619"/>
            <a:ext cx="2683293" cy="1683485"/>
          </a:xfrm>
          <a:prstGeom prst="leftUpArrow">
            <a:avLst>
              <a:gd name="adj1" fmla="val 8782"/>
              <a:gd name="adj2" fmla="val 11362"/>
              <a:gd name="adj3" fmla="val 11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eft-Right Arrow 50"/>
          <p:cNvSpPr/>
          <p:nvPr/>
        </p:nvSpPr>
        <p:spPr>
          <a:xfrm rot="21410273">
            <a:off x="3659890" y="4956732"/>
            <a:ext cx="1542680" cy="382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171181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3" name="Picture 2">
            <a:extLst>
              <a:ext uri="{FF2B5EF4-FFF2-40B4-BE49-F238E27FC236}">
                <a16:creationId xmlns:a16="http://schemas.microsoft.com/office/drawing/2014/main" id="{AC6773E5-8CF8-4D4B-B6ED-0767E9E18051}"/>
              </a:ext>
            </a:extLst>
          </p:cNvPr>
          <p:cNvPicPr>
            <a:picLocks noChangeAspect="1"/>
          </p:cNvPicPr>
          <p:nvPr/>
        </p:nvPicPr>
        <p:blipFill>
          <a:blip r:embed="rId6"/>
          <a:stretch>
            <a:fillRect/>
          </a:stretch>
        </p:blipFill>
        <p:spPr>
          <a:xfrm>
            <a:off x="4901964" y="1146347"/>
            <a:ext cx="1423674" cy="1612419"/>
          </a:xfrm>
          <a:prstGeom prst="rect">
            <a:avLst/>
          </a:prstGeom>
        </p:spPr>
      </p:pic>
      <p:pic>
        <p:nvPicPr>
          <p:cNvPr id="16" name="Picture 15">
            <a:extLst>
              <a:ext uri="{FF2B5EF4-FFF2-40B4-BE49-F238E27FC236}">
                <a16:creationId xmlns:a16="http://schemas.microsoft.com/office/drawing/2014/main" id="{7786AC65-6082-CC44-8A1D-9194DCA79D0A}"/>
              </a:ext>
            </a:extLst>
          </p:cNvPr>
          <p:cNvPicPr>
            <a:picLocks noChangeAspect="1"/>
          </p:cNvPicPr>
          <p:nvPr/>
        </p:nvPicPr>
        <p:blipFill>
          <a:blip r:embed="rId6"/>
          <a:stretch>
            <a:fillRect/>
          </a:stretch>
        </p:blipFill>
        <p:spPr>
          <a:xfrm>
            <a:off x="739877" y="2581430"/>
            <a:ext cx="1423674" cy="1612419"/>
          </a:xfrm>
          <a:prstGeom prst="rect">
            <a:avLst/>
          </a:prstGeom>
        </p:spPr>
      </p:pic>
    </p:spTree>
    <p:extLst>
      <p:ext uri="{BB962C8B-B14F-4D97-AF65-F5344CB8AC3E}">
        <p14:creationId xmlns:p14="http://schemas.microsoft.com/office/powerpoint/2010/main" val="1588928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F73E95-7F8C-984E-82EB-CB58610FA614}"/>
              </a:ext>
            </a:extLst>
          </p:cNvPr>
          <p:cNvSpPr>
            <a:spLocks noGrp="1"/>
          </p:cNvSpPr>
          <p:nvPr>
            <p:ph type="title"/>
          </p:nvPr>
        </p:nvSpPr>
        <p:spPr/>
        <p:txBody>
          <a:bodyPr/>
          <a:lstStyle/>
          <a:p>
            <a:r>
              <a:rPr lang="en-US" dirty="0"/>
              <a:t>Botnets</a:t>
            </a:r>
          </a:p>
        </p:txBody>
      </p:sp>
      <p:sp>
        <p:nvSpPr>
          <p:cNvPr id="4" name="Footer Placeholder 3">
            <a:extLst>
              <a:ext uri="{FF2B5EF4-FFF2-40B4-BE49-F238E27FC236}">
                <a16:creationId xmlns:a16="http://schemas.microsoft.com/office/drawing/2014/main" id="{A343E956-5B2F-DC45-808C-DECAF81F6A1E}"/>
              </a:ext>
            </a:extLst>
          </p:cNvPr>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80433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651066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 security threats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76200" y="1196975"/>
            <a:ext cx="6172200" cy="555625"/>
          </a:xfrm>
        </p:spPr>
        <p:txBody>
          <a:bodyPr>
            <a:normAutofit fontScale="70000" lnSpcReduction="20000"/>
          </a:bodyPr>
          <a:lstStyle/>
          <a:p>
            <a:pPr marL="0" indent="0">
              <a:buNone/>
            </a:pPr>
            <a:r>
              <a:rPr lang="en-US" dirty="0"/>
              <a:t>Cyber attack sophistication vs. cyber criminal sophistication</a:t>
            </a:r>
          </a:p>
        </p:txBody>
      </p:sp>
      <p:sp>
        <p:nvSpPr>
          <p:cNvPr id="7" name="Line 1"/>
          <p:cNvSpPr>
            <a:spLocks noChangeShapeType="1"/>
          </p:cNvSpPr>
          <p:nvPr/>
        </p:nvSpPr>
        <p:spPr bwMode="auto">
          <a:xfrm>
            <a:off x="1463675" y="1893888"/>
            <a:ext cx="1588" cy="4022725"/>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 name="Line 2"/>
          <p:cNvSpPr>
            <a:spLocks noChangeShapeType="1"/>
          </p:cNvSpPr>
          <p:nvPr/>
        </p:nvSpPr>
        <p:spPr bwMode="auto">
          <a:xfrm>
            <a:off x="1463675" y="5905500"/>
            <a:ext cx="6613525" cy="1588"/>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9" name="Rectangle 3"/>
          <p:cNvSpPr>
            <a:spLocks noChangeArrowheads="1"/>
          </p:cNvSpPr>
          <p:nvPr/>
        </p:nvSpPr>
        <p:spPr bwMode="auto">
          <a:xfrm>
            <a:off x="695325" y="1930400"/>
            <a:ext cx="820738"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High</a:t>
            </a:r>
          </a:p>
        </p:txBody>
      </p:sp>
      <p:sp>
        <p:nvSpPr>
          <p:cNvPr id="10" name="Rectangle 4"/>
          <p:cNvSpPr>
            <a:spLocks noChangeArrowheads="1"/>
          </p:cNvSpPr>
          <p:nvPr/>
        </p:nvSpPr>
        <p:spPr bwMode="auto">
          <a:xfrm>
            <a:off x="704850" y="5557838"/>
            <a:ext cx="735013"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00CC99"/>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00CC99"/>
                </a:solidFill>
              </a:rPr>
              <a:t>Low</a:t>
            </a:r>
          </a:p>
        </p:txBody>
      </p:sp>
      <p:sp>
        <p:nvSpPr>
          <p:cNvPr id="11" name="Rectangle 5"/>
          <p:cNvSpPr>
            <a:spLocks noChangeArrowheads="1"/>
          </p:cNvSpPr>
          <p:nvPr/>
        </p:nvSpPr>
        <p:spPr bwMode="auto">
          <a:xfrm>
            <a:off x="1374775" y="5984875"/>
            <a:ext cx="7191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1980</a:t>
            </a:r>
          </a:p>
        </p:txBody>
      </p:sp>
      <p:sp>
        <p:nvSpPr>
          <p:cNvPr id="12" name="Rectangle 6"/>
          <p:cNvSpPr>
            <a:spLocks noChangeArrowheads="1"/>
          </p:cNvSpPr>
          <p:nvPr/>
        </p:nvSpPr>
        <p:spPr bwMode="auto">
          <a:xfrm>
            <a:off x="2774950" y="5984875"/>
            <a:ext cx="7191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1985</a:t>
            </a:r>
          </a:p>
        </p:txBody>
      </p:sp>
      <p:sp>
        <p:nvSpPr>
          <p:cNvPr id="13" name="Rectangle 7"/>
          <p:cNvSpPr>
            <a:spLocks noChangeArrowheads="1"/>
          </p:cNvSpPr>
          <p:nvPr/>
        </p:nvSpPr>
        <p:spPr bwMode="auto">
          <a:xfrm>
            <a:off x="4233863" y="5984875"/>
            <a:ext cx="719137"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1990</a:t>
            </a:r>
          </a:p>
        </p:txBody>
      </p:sp>
      <p:sp>
        <p:nvSpPr>
          <p:cNvPr id="14" name="Rectangle 8"/>
          <p:cNvSpPr>
            <a:spLocks noChangeArrowheads="1"/>
          </p:cNvSpPr>
          <p:nvPr/>
        </p:nvSpPr>
        <p:spPr bwMode="auto">
          <a:xfrm>
            <a:off x="5718175" y="5984875"/>
            <a:ext cx="719138"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1995</a:t>
            </a:r>
          </a:p>
        </p:txBody>
      </p:sp>
      <p:sp>
        <p:nvSpPr>
          <p:cNvPr id="15" name="Rectangle 9"/>
          <p:cNvSpPr>
            <a:spLocks noChangeArrowheads="1"/>
          </p:cNvSpPr>
          <p:nvPr/>
        </p:nvSpPr>
        <p:spPr bwMode="auto">
          <a:xfrm>
            <a:off x="7515225" y="5964238"/>
            <a:ext cx="854075"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2000+</a:t>
            </a:r>
          </a:p>
        </p:txBody>
      </p:sp>
      <p:sp>
        <p:nvSpPr>
          <p:cNvPr id="16" name="Line 10"/>
          <p:cNvSpPr>
            <a:spLocks noChangeShapeType="1"/>
          </p:cNvSpPr>
          <p:nvPr/>
        </p:nvSpPr>
        <p:spPr bwMode="auto">
          <a:xfrm flipV="1">
            <a:off x="2133600" y="1914525"/>
            <a:ext cx="6248400" cy="3240088"/>
          </a:xfrm>
          <a:prstGeom prst="line">
            <a:avLst/>
          </a:prstGeom>
          <a:noFill/>
          <a:ln w="25560">
            <a:solidFill>
              <a:srgbClr val="CC33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7" name="Oval 11"/>
          <p:cNvSpPr>
            <a:spLocks noChangeArrowheads="1"/>
          </p:cNvSpPr>
          <p:nvPr/>
        </p:nvSpPr>
        <p:spPr bwMode="auto">
          <a:xfrm>
            <a:off x="2076450" y="50673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8" name="Oval 12"/>
          <p:cNvSpPr>
            <a:spLocks noChangeArrowheads="1"/>
          </p:cNvSpPr>
          <p:nvPr/>
        </p:nvSpPr>
        <p:spPr bwMode="auto">
          <a:xfrm>
            <a:off x="2790825" y="4710113"/>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9" name="Oval 13"/>
          <p:cNvSpPr>
            <a:spLocks noChangeArrowheads="1"/>
          </p:cNvSpPr>
          <p:nvPr/>
        </p:nvSpPr>
        <p:spPr bwMode="auto">
          <a:xfrm>
            <a:off x="2990850" y="46101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0" name="Oval 14"/>
          <p:cNvSpPr>
            <a:spLocks noChangeArrowheads="1"/>
          </p:cNvSpPr>
          <p:nvPr/>
        </p:nvSpPr>
        <p:spPr bwMode="auto">
          <a:xfrm>
            <a:off x="3178175" y="451008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 name="Oval 15"/>
          <p:cNvSpPr>
            <a:spLocks noChangeArrowheads="1"/>
          </p:cNvSpPr>
          <p:nvPr/>
        </p:nvSpPr>
        <p:spPr bwMode="auto">
          <a:xfrm>
            <a:off x="3890963" y="41529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2" name="Oval 16"/>
          <p:cNvSpPr>
            <a:spLocks noChangeArrowheads="1"/>
          </p:cNvSpPr>
          <p:nvPr/>
        </p:nvSpPr>
        <p:spPr bwMode="auto">
          <a:xfrm>
            <a:off x="4262438" y="3967163"/>
            <a:ext cx="115887"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3" name="Oval 17"/>
          <p:cNvSpPr>
            <a:spLocks noChangeArrowheads="1"/>
          </p:cNvSpPr>
          <p:nvPr/>
        </p:nvSpPr>
        <p:spPr bwMode="auto">
          <a:xfrm>
            <a:off x="4521200" y="382428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4" name="Oval 18"/>
          <p:cNvSpPr>
            <a:spLocks noChangeArrowheads="1"/>
          </p:cNvSpPr>
          <p:nvPr/>
        </p:nvSpPr>
        <p:spPr bwMode="auto">
          <a:xfrm>
            <a:off x="4778375" y="36957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5" name="Oval 19"/>
          <p:cNvSpPr>
            <a:spLocks noChangeArrowheads="1"/>
          </p:cNvSpPr>
          <p:nvPr/>
        </p:nvSpPr>
        <p:spPr bwMode="auto">
          <a:xfrm>
            <a:off x="5035550" y="3567113"/>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6" name="Oval 20"/>
          <p:cNvSpPr>
            <a:spLocks noChangeArrowheads="1"/>
          </p:cNvSpPr>
          <p:nvPr/>
        </p:nvSpPr>
        <p:spPr bwMode="auto">
          <a:xfrm>
            <a:off x="5278438" y="3452813"/>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7" name="Line 21"/>
          <p:cNvSpPr>
            <a:spLocks noChangeShapeType="1"/>
          </p:cNvSpPr>
          <p:nvPr/>
        </p:nvSpPr>
        <p:spPr bwMode="auto">
          <a:xfrm>
            <a:off x="2120900" y="5189538"/>
            <a:ext cx="1588" cy="51435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28" name="Rectangle 22"/>
          <p:cNvSpPr>
            <a:spLocks noChangeArrowheads="1"/>
          </p:cNvSpPr>
          <p:nvPr/>
        </p:nvSpPr>
        <p:spPr bwMode="auto">
          <a:xfrm>
            <a:off x="2076450" y="5507038"/>
            <a:ext cx="176847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guessing</a:t>
            </a:r>
          </a:p>
        </p:txBody>
      </p:sp>
      <p:sp>
        <p:nvSpPr>
          <p:cNvPr id="29" name="Line 23"/>
          <p:cNvSpPr>
            <a:spLocks noChangeShapeType="1"/>
          </p:cNvSpPr>
          <p:nvPr/>
        </p:nvSpPr>
        <p:spPr bwMode="auto">
          <a:xfrm>
            <a:off x="2847975" y="4787900"/>
            <a:ext cx="1588" cy="62865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0" name="Rectangle 24"/>
          <p:cNvSpPr>
            <a:spLocks noChangeArrowheads="1"/>
          </p:cNvSpPr>
          <p:nvPr/>
        </p:nvSpPr>
        <p:spPr bwMode="auto">
          <a:xfrm>
            <a:off x="2819400" y="5221288"/>
            <a:ext cx="18351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self-replicating code</a:t>
            </a:r>
          </a:p>
        </p:txBody>
      </p:sp>
      <p:sp>
        <p:nvSpPr>
          <p:cNvPr id="31" name="Line 25"/>
          <p:cNvSpPr>
            <a:spLocks noChangeShapeType="1"/>
          </p:cNvSpPr>
          <p:nvPr/>
        </p:nvSpPr>
        <p:spPr bwMode="auto">
          <a:xfrm>
            <a:off x="3048000" y="4660900"/>
            <a:ext cx="1588" cy="48577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2" name="Rectangle 26"/>
          <p:cNvSpPr>
            <a:spLocks noChangeArrowheads="1"/>
          </p:cNvSpPr>
          <p:nvPr/>
        </p:nvSpPr>
        <p:spPr bwMode="auto">
          <a:xfrm>
            <a:off x="3017838" y="4919663"/>
            <a:ext cx="17208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cracking</a:t>
            </a:r>
          </a:p>
        </p:txBody>
      </p:sp>
      <p:sp>
        <p:nvSpPr>
          <p:cNvPr id="33" name="Rectangle 27"/>
          <p:cNvSpPr>
            <a:spLocks noChangeArrowheads="1"/>
          </p:cNvSpPr>
          <p:nvPr/>
        </p:nvSpPr>
        <p:spPr bwMode="auto">
          <a:xfrm>
            <a:off x="3282950" y="4621213"/>
            <a:ext cx="274637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exploiting known vulnerabilities</a:t>
            </a:r>
          </a:p>
        </p:txBody>
      </p:sp>
      <p:sp>
        <p:nvSpPr>
          <p:cNvPr id="34" name="Line 28"/>
          <p:cNvSpPr>
            <a:spLocks noChangeShapeType="1"/>
          </p:cNvSpPr>
          <p:nvPr/>
        </p:nvSpPr>
        <p:spPr bwMode="auto">
          <a:xfrm>
            <a:off x="3235325" y="4575175"/>
            <a:ext cx="1588" cy="2413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5" name="Line 29"/>
          <p:cNvSpPr>
            <a:spLocks noChangeShapeType="1"/>
          </p:cNvSpPr>
          <p:nvPr/>
        </p:nvSpPr>
        <p:spPr bwMode="auto">
          <a:xfrm>
            <a:off x="3948113" y="4017963"/>
            <a:ext cx="1587" cy="128587"/>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6" name="Rectangle 30"/>
          <p:cNvSpPr>
            <a:spLocks noChangeArrowheads="1"/>
          </p:cNvSpPr>
          <p:nvPr/>
        </p:nvSpPr>
        <p:spPr bwMode="auto">
          <a:xfrm>
            <a:off x="2516188" y="3890963"/>
            <a:ext cx="148113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disabling audits</a:t>
            </a:r>
          </a:p>
        </p:txBody>
      </p:sp>
      <p:sp>
        <p:nvSpPr>
          <p:cNvPr id="37" name="Line 31"/>
          <p:cNvSpPr>
            <a:spLocks noChangeShapeType="1"/>
          </p:cNvSpPr>
          <p:nvPr/>
        </p:nvSpPr>
        <p:spPr bwMode="auto">
          <a:xfrm>
            <a:off x="4305300" y="3759200"/>
            <a:ext cx="1588" cy="2159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8" name="Rectangle 32"/>
          <p:cNvSpPr>
            <a:spLocks noChangeArrowheads="1"/>
          </p:cNvSpPr>
          <p:nvPr/>
        </p:nvSpPr>
        <p:spPr bwMode="auto">
          <a:xfrm>
            <a:off x="3257550" y="3635375"/>
            <a:ext cx="10985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back doors</a:t>
            </a:r>
          </a:p>
        </p:txBody>
      </p:sp>
      <p:sp>
        <p:nvSpPr>
          <p:cNvPr id="39" name="Line 33"/>
          <p:cNvSpPr>
            <a:spLocks noChangeShapeType="1"/>
          </p:cNvSpPr>
          <p:nvPr/>
        </p:nvSpPr>
        <p:spPr bwMode="auto">
          <a:xfrm flipV="1">
            <a:off x="4578350" y="3843338"/>
            <a:ext cx="1588" cy="7477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 name="Rectangle 34"/>
          <p:cNvSpPr>
            <a:spLocks noChangeArrowheads="1"/>
          </p:cNvSpPr>
          <p:nvPr/>
        </p:nvSpPr>
        <p:spPr bwMode="auto">
          <a:xfrm>
            <a:off x="4533900" y="4149725"/>
            <a:ext cx="97790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hijacking </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sessions</a:t>
            </a:r>
          </a:p>
        </p:txBody>
      </p:sp>
      <p:sp>
        <p:nvSpPr>
          <p:cNvPr id="41" name="Line 35"/>
          <p:cNvSpPr>
            <a:spLocks noChangeShapeType="1"/>
          </p:cNvSpPr>
          <p:nvPr/>
        </p:nvSpPr>
        <p:spPr bwMode="auto">
          <a:xfrm>
            <a:off x="4835525" y="3032125"/>
            <a:ext cx="1588" cy="655638"/>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2" name="Rectangle 36"/>
          <p:cNvSpPr>
            <a:spLocks noChangeArrowheads="1"/>
          </p:cNvSpPr>
          <p:nvPr/>
        </p:nvSpPr>
        <p:spPr bwMode="auto">
          <a:xfrm>
            <a:off x="3938588" y="2906713"/>
            <a:ext cx="1004887"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sweepers</a:t>
            </a:r>
          </a:p>
        </p:txBody>
      </p:sp>
      <p:sp>
        <p:nvSpPr>
          <p:cNvPr id="43" name="Line 37"/>
          <p:cNvSpPr>
            <a:spLocks noChangeShapeType="1"/>
          </p:cNvSpPr>
          <p:nvPr/>
        </p:nvSpPr>
        <p:spPr bwMode="auto">
          <a:xfrm>
            <a:off x="5092700" y="2716213"/>
            <a:ext cx="1588" cy="87312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4" name="Rectangle 38"/>
          <p:cNvSpPr>
            <a:spLocks noChangeArrowheads="1"/>
          </p:cNvSpPr>
          <p:nvPr/>
        </p:nvSpPr>
        <p:spPr bwMode="auto">
          <a:xfrm>
            <a:off x="4348163" y="2592388"/>
            <a:ext cx="80962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sniffers</a:t>
            </a:r>
          </a:p>
        </p:txBody>
      </p:sp>
      <p:sp>
        <p:nvSpPr>
          <p:cNvPr id="45" name="Line 39"/>
          <p:cNvSpPr>
            <a:spLocks noChangeShapeType="1"/>
          </p:cNvSpPr>
          <p:nvPr/>
        </p:nvSpPr>
        <p:spPr bwMode="auto">
          <a:xfrm>
            <a:off x="5335588" y="2389188"/>
            <a:ext cx="1587" cy="11287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6" name="Rectangle 40"/>
          <p:cNvSpPr>
            <a:spLocks noChangeArrowheads="1"/>
          </p:cNvSpPr>
          <p:nvPr/>
        </p:nvSpPr>
        <p:spPr bwMode="auto">
          <a:xfrm>
            <a:off x="3890963" y="2281238"/>
            <a:ext cx="1490662"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packet spoofing</a:t>
            </a:r>
          </a:p>
        </p:txBody>
      </p:sp>
      <p:sp>
        <p:nvSpPr>
          <p:cNvPr id="47" name="Oval 41"/>
          <p:cNvSpPr>
            <a:spLocks noChangeArrowheads="1"/>
          </p:cNvSpPr>
          <p:nvPr/>
        </p:nvSpPr>
        <p:spPr bwMode="auto">
          <a:xfrm>
            <a:off x="5905500" y="3124200"/>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8" name="Line 42"/>
          <p:cNvSpPr>
            <a:spLocks noChangeShapeType="1"/>
          </p:cNvSpPr>
          <p:nvPr/>
        </p:nvSpPr>
        <p:spPr bwMode="auto">
          <a:xfrm>
            <a:off x="5962650" y="3216275"/>
            <a:ext cx="1588" cy="344488"/>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9" name="Rectangle 43"/>
          <p:cNvSpPr>
            <a:spLocks noChangeArrowheads="1"/>
          </p:cNvSpPr>
          <p:nvPr/>
        </p:nvSpPr>
        <p:spPr bwMode="auto">
          <a:xfrm>
            <a:off x="5895975" y="3335338"/>
            <a:ext cx="504825"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GUI</a:t>
            </a:r>
          </a:p>
        </p:txBody>
      </p:sp>
      <p:sp>
        <p:nvSpPr>
          <p:cNvPr id="50" name="Oval 44"/>
          <p:cNvSpPr>
            <a:spLocks noChangeArrowheads="1"/>
          </p:cNvSpPr>
          <p:nvPr/>
        </p:nvSpPr>
        <p:spPr bwMode="auto">
          <a:xfrm>
            <a:off x="6237288" y="296703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1" name="Line 45"/>
          <p:cNvSpPr>
            <a:spLocks noChangeShapeType="1"/>
          </p:cNvSpPr>
          <p:nvPr/>
        </p:nvSpPr>
        <p:spPr bwMode="auto">
          <a:xfrm>
            <a:off x="6294438" y="3017838"/>
            <a:ext cx="1587" cy="3413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2" name="Rectangle 46"/>
          <p:cNvSpPr>
            <a:spLocks noChangeArrowheads="1"/>
          </p:cNvSpPr>
          <p:nvPr/>
        </p:nvSpPr>
        <p:spPr bwMode="auto">
          <a:xfrm>
            <a:off x="6245225" y="3195638"/>
            <a:ext cx="21780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dirty="0"/>
              <a:t>automated probes/scans</a:t>
            </a:r>
          </a:p>
        </p:txBody>
      </p:sp>
      <p:sp>
        <p:nvSpPr>
          <p:cNvPr id="53" name="Oval 47"/>
          <p:cNvSpPr>
            <a:spLocks noChangeArrowheads="1"/>
          </p:cNvSpPr>
          <p:nvPr/>
        </p:nvSpPr>
        <p:spPr bwMode="auto">
          <a:xfrm>
            <a:off x="6734175" y="2709863"/>
            <a:ext cx="114300" cy="11271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4" name="Line 48"/>
          <p:cNvSpPr>
            <a:spLocks noChangeShapeType="1"/>
          </p:cNvSpPr>
          <p:nvPr/>
        </p:nvSpPr>
        <p:spPr bwMode="auto">
          <a:xfrm>
            <a:off x="6800850" y="2357438"/>
            <a:ext cx="1588" cy="341312"/>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5" name="Line 49"/>
          <p:cNvSpPr>
            <a:spLocks noChangeShapeType="1"/>
          </p:cNvSpPr>
          <p:nvPr/>
        </p:nvSpPr>
        <p:spPr bwMode="auto">
          <a:xfrm>
            <a:off x="7181850" y="2508250"/>
            <a:ext cx="1588" cy="63182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56" name="Rectangle 50"/>
          <p:cNvSpPr>
            <a:spLocks noChangeArrowheads="1"/>
          </p:cNvSpPr>
          <p:nvPr/>
        </p:nvSpPr>
        <p:spPr bwMode="auto">
          <a:xfrm>
            <a:off x="5337175" y="2281238"/>
            <a:ext cx="1517650"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denial of service</a:t>
            </a:r>
          </a:p>
        </p:txBody>
      </p:sp>
      <p:sp>
        <p:nvSpPr>
          <p:cNvPr id="57" name="Rectangle 51"/>
          <p:cNvSpPr>
            <a:spLocks noChangeArrowheads="1"/>
          </p:cNvSpPr>
          <p:nvPr/>
        </p:nvSpPr>
        <p:spPr bwMode="auto">
          <a:xfrm>
            <a:off x="7115175" y="2954338"/>
            <a:ext cx="1435100"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www attacks</a:t>
            </a:r>
          </a:p>
        </p:txBody>
      </p:sp>
      <p:sp>
        <p:nvSpPr>
          <p:cNvPr id="58" name="Rectangle 52"/>
          <p:cNvSpPr>
            <a:spLocks noChangeArrowheads="1"/>
          </p:cNvSpPr>
          <p:nvPr/>
        </p:nvSpPr>
        <p:spPr bwMode="auto">
          <a:xfrm>
            <a:off x="8262938" y="1555750"/>
            <a:ext cx="931862"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9933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9933FF"/>
                </a:solidFill>
              </a:rPr>
              <a:t>Tools</a:t>
            </a:r>
          </a:p>
        </p:txBody>
      </p:sp>
      <p:sp>
        <p:nvSpPr>
          <p:cNvPr id="59" name="Rectangle 53"/>
          <p:cNvSpPr>
            <a:spLocks noChangeArrowheads="1"/>
          </p:cNvSpPr>
          <p:nvPr/>
        </p:nvSpPr>
        <p:spPr bwMode="auto">
          <a:xfrm>
            <a:off x="6800850" y="5327650"/>
            <a:ext cx="1454150" cy="40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Attackers</a:t>
            </a:r>
          </a:p>
        </p:txBody>
      </p:sp>
      <p:sp>
        <p:nvSpPr>
          <p:cNvPr id="60" name="Rectangle 54"/>
          <p:cNvSpPr>
            <a:spLocks noChangeArrowheads="1"/>
          </p:cNvSpPr>
          <p:nvPr/>
        </p:nvSpPr>
        <p:spPr bwMode="auto">
          <a:xfrm>
            <a:off x="113980" y="2514600"/>
            <a:ext cx="1257620" cy="59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Intruder</a:t>
            </a:r>
          </a:p>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Knowledge</a:t>
            </a:r>
          </a:p>
        </p:txBody>
      </p:sp>
      <p:sp>
        <p:nvSpPr>
          <p:cNvPr id="61" name="Rectangle 55"/>
          <p:cNvSpPr>
            <a:spLocks noChangeArrowheads="1"/>
          </p:cNvSpPr>
          <p:nvPr/>
        </p:nvSpPr>
        <p:spPr bwMode="auto">
          <a:xfrm>
            <a:off x="0" y="4816700"/>
            <a:ext cx="1564796" cy="59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Attack</a:t>
            </a:r>
          </a:p>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Sophistication</a:t>
            </a:r>
          </a:p>
        </p:txBody>
      </p:sp>
      <p:sp>
        <p:nvSpPr>
          <p:cNvPr id="62" name="Line 56"/>
          <p:cNvSpPr>
            <a:spLocks noChangeShapeType="1"/>
          </p:cNvSpPr>
          <p:nvPr/>
        </p:nvSpPr>
        <p:spPr bwMode="auto">
          <a:xfrm>
            <a:off x="7458075" y="1871663"/>
            <a:ext cx="1588" cy="5334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3" name="Rectangle 57"/>
          <p:cNvSpPr>
            <a:spLocks noChangeArrowheads="1"/>
          </p:cNvSpPr>
          <p:nvPr/>
        </p:nvSpPr>
        <p:spPr bwMode="auto">
          <a:xfrm>
            <a:off x="5429250" y="1746250"/>
            <a:ext cx="20574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“stealth” / advanced scanning techniques</a:t>
            </a:r>
          </a:p>
        </p:txBody>
      </p:sp>
      <p:sp>
        <p:nvSpPr>
          <p:cNvPr id="64" name="Oval 58"/>
          <p:cNvSpPr>
            <a:spLocks noChangeArrowheads="1"/>
          </p:cNvSpPr>
          <p:nvPr/>
        </p:nvSpPr>
        <p:spPr bwMode="auto">
          <a:xfrm>
            <a:off x="7410450" y="2357438"/>
            <a:ext cx="114300" cy="11112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5" name="Oval 59"/>
          <p:cNvSpPr>
            <a:spLocks noChangeArrowheads="1"/>
          </p:cNvSpPr>
          <p:nvPr/>
        </p:nvSpPr>
        <p:spPr bwMode="auto">
          <a:xfrm>
            <a:off x="4079875" y="4073525"/>
            <a:ext cx="117475" cy="11271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66" name="Line 60"/>
          <p:cNvSpPr>
            <a:spLocks noChangeShapeType="1"/>
          </p:cNvSpPr>
          <p:nvPr/>
        </p:nvSpPr>
        <p:spPr bwMode="auto">
          <a:xfrm>
            <a:off x="4133850" y="4184650"/>
            <a:ext cx="1588" cy="2159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7" name="Rectangle 61"/>
          <p:cNvSpPr>
            <a:spLocks noChangeArrowheads="1"/>
          </p:cNvSpPr>
          <p:nvPr/>
        </p:nvSpPr>
        <p:spPr bwMode="auto">
          <a:xfrm>
            <a:off x="3590925" y="4338638"/>
            <a:ext cx="1014413"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burglaries</a:t>
            </a:r>
          </a:p>
        </p:txBody>
      </p:sp>
      <p:sp>
        <p:nvSpPr>
          <p:cNvPr id="68" name="Line 62"/>
          <p:cNvSpPr>
            <a:spLocks noChangeShapeType="1"/>
          </p:cNvSpPr>
          <p:nvPr/>
        </p:nvSpPr>
        <p:spPr bwMode="auto">
          <a:xfrm>
            <a:off x="5238750" y="3594100"/>
            <a:ext cx="1588" cy="482600"/>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69" name="Rectangle 63"/>
          <p:cNvSpPr>
            <a:spLocks noChangeArrowheads="1"/>
          </p:cNvSpPr>
          <p:nvPr/>
        </p:nvSpPr>
        <p:spPr bwMode="auto">
          <a:xfrm>
            <a:off x="5149850" y="3868738"/>
            <a:ext cx="2371725"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network mgmt. diagnostics</a:t>
            </a:r>
          </a:p>
        </p:txBody>
      </p:sp>
      <p:sp>
        <p:nvSpPr>
          <p:cNvPr id="70" name="Oval 64"/>
          <p:cNvSpPr>
            <a:spLocks noChangeArrowheads="1"/>
          </p:cNvSpPr>
          <p:nvPr/>
        </p:nvSpPr>
        <p:spPr bwMode="auto">
          <a:xfrm>
            <a:off x="5164138" y="3521075"/>
            <a:ext cx="114300" cy="11271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1" name="Oval 65"/>
          <p:cNvSpPr>
            <a:spLocks noChangeArrowheads="1"/>
          </p:cNvSpPr>
          <p:nvPr/>
        </p:nvSpPr>
        <p:spPr bwMode="auto">
          <a:xfrm>
            <a:off x="7658100" y="2244725"/>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2" name="Rectangle 66"/>
          <p:cNvSpPr>
            <a:spLocks noChangeArrowheads="1"/>
          </p:cNvSpPr>
          <p:nvPr/>
        </p:nvSpPr>
        <p:spPr bwMode="auto">
          <a:xfrm>
            <a:off x="7664450" y="2535238"/>
            <a:ext cx="1136650" cy="50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distributed</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attack tools</a:t>
            </a:r>
          </a:p>
        </p:txBody>
      </p:sp>
      <p:sp>
        <p:nvSpPr>
          <p:cNvPr id="73" name="Oval 67"/>
          <p:cNvSpPr>
            <a:spLocks noChangeArrowheads="1"/>
          </p:cNvSpPr>
          <p:nvPr/>
        </p:nvSpPr>
        <p:spPr bwMode="auto">
          <a:xfrm>
            <a:off x="7134225" y="250983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4" name="Line 68"/>
          <p:cNvSpPr>
            <a:spLocks noChangeShapeType="1"/>
          </p:cNvSpPr>
          <p:nvPr/>
        </p:nvSpPr>
        <p:spPr bwMode="auto">
          <a:xfrm>
            <a:off x="7721600" y="2301875"/>
            <a:ext cx="1588" cy="334963"/>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5" name="Freeform 69"/>
          <p:cNvSpPr>
            <a:spLocks/>
          </p:cNvSpPr>
          <p:nvPr/>
        </p:nvSpPr>
        <p:spPr bwMode="auto">
          <a:xfrm>
            <a:off x="2076450" y="2120900"/>
            <a:ext cx="5827713" cy="3175000"/>
          </a:xfrm>
          <a:custGeom>
            <a:avLst/>
            <a:gdLst>
              <a:gd name="T0" fmla="*/ 0 w 3264"/>
              <a:gd name="T1" fmla="*/ 0 h 1784"/>
              <a:gd name="T2" fmla="*/ 2147483647 w 3264"/>
              <a:gd name="T3" fmla="*/ 2147483647 h 1784"/>
              <a:gd name="T4" fmla="*/ 2147483647 w 3264"/>
              <a:gd name="T5" fmla="*/ 2147483647 h 1784"/>
              <a:gd name="T6" fmla="*/ 2147483647 w 3264"/>
              <a:gd name="T7" fmla="*/ 2147483647 h 1784"/>
              <a:gd name="T8" fmla="*/ 0 60000 65536"/>
              <a:gd name="T9" fmla="*/ 0 60000 65536"/>
              <a:gd name="T10" fmla="*/ 0 60000 65536"/>
              <a:gd name="T11" fmla="*/ 0 60000 65536"/>
              <a:gd name="T12" fmla="*/ 0 w 3264"/>
              <a:gd name="T13" fmla="*/ 0 h 1784"/>
              <a:gd name="T14" fmla="*/ 3264 w 3264"/>
              <a:gd name="T15" fmla="*/ 1784 h 1784"/>
            </a:gdLst>
            <a:ahLst/>
            <a:cxnLst>
              <a:cxn ang="T8">
                <a:pos x="T0" y="T1"/>
              </a:cxn>
              <a:cxn ang="T9">
                <a:pos x="T2" y="T3"/>
              </a:cxn>
              <a:cxn ang="T10">
                <a:pos x="T4" y="T5"/>
              </a:cxn>
              <a:cxn ang="T11">
                <a:pos x="T6" y="T7"/>
              </a:cxn>
            </a:cxnLst>
            <a:rect l="T12" t="T13" r="T14" b="T15"/>
            <a:pathLst>
              <a:path w="3264" h="1784">
                <a:moveTo>
                  <a:pt x="0" y="0"/>
                </a:moveTo>
                <a:cubicBezTo>
                  <a:pt x="403" y="22"/>
                  <a:pt x="807" y="44"/>
                  <a:pt x="1176" y="296"/>
                </a:cubicBezTo>
                <a:cubicBezTo>
                  <a:pt x="1545" y="548"/>
                  <a:pt x="1868" y="1264"/>
                  <a:pt x="2216" y="1512"/>
                </a:cubicBezTo>
                <a:cubicBezTo>
                  <a:pt x="2564" y="1760"/>
                  <a:pt x="2914" y="1772"/>
                  <a:pt x="3264" y="1784"/>
                </a:cubicBezTo>
              </a:path>
            </a:pathLst>
          </a:custGeom>
          <a:noFill/>
          <a:ln w="28440">
            <a:solidFill>
              <a:srgbClr val="99FF33"/>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76" name="Oval 70"/>
          <p:cNvSpPr>
            <a:spLocks noChangeArrowheads="1"/>
          </p:cNvSpPr>
          <p:nvPr/>
        </p:nvSpPr>
        <p:spPr bwMode="auto">
          <a:xfrm>
            <a:off x="7900988" y="2116138"/>
            <a:ext cx="114300" cy="114300"/>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77" name="Line 71"/>
          <p:cNvSpPr>
            <a:spLocks noChangeShapeType="1"/>
          </p:cNvSpPr>
          <p:nvPr/>
        </p:nvSpPr>
        <p:spPr bwMode="auto">
          <a:xfrm>
            <a:off x="7950200" y="1660525"/>
            <a:ext cx="1588" cy="54927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78" name="Rectangle 72"/>
          <p:cNvSpPr>
            <a:spLocks noChangeArrowheads="1"/>
          </p:cNvSpPr>
          <p:nvPr/>
        </p:nvSpPr>
        <p:spPr bwMode="auto">
          <a:xfrm>
            <a:off x="6173788" y="1397000"/>
            <a:ext cx="17668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Cross site scripting</a:t>
            </a:r>
          </a:p>
        </p:txBody>
      </p:sp>
      <p:sp>
        <p:nvSpPr>
          <p:cNvPr id="79" name="Oval 73"/>
          <p:cNvSpPr>
            <a:spLocks noChangeArrowheads="1"/>
          </p:cNvSpPr>
          <p:nvPr/>
        </p:nvSpPr>
        <p:spPr bwMode="auto">
          <a:xfrm>
            <a:off x="8058150" y="2017713"/>
            <a:ext cx="114300" cy="11271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0" name="Line 74"/>
          <p:cNvSpPr>
            <a:spLocks noChangeShapeType="1"/>
          </p:cNvSpPr>
          <p:nvPr/>
        </p:nvSpPr>
        <p:spPr bwMode="auto">
          <a:xfrm>
            <a:off x="8131175" y="2078038"/>
            <a:ext cx="1588" cy="255587"/>
          </a:xfrm>
          <a:prstGeom prst="line">
            <a:avLst/>
          </a:prstGeom>
          <a:noFill/>
          <a:ln w="12600" cap="rnd">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81" name="Rectangle 75"/>
          <p:cNvSpPr>
            <a:spLocks noChangeArrowheads="1"/>
          </p:cNvSpPr>
          <p:nvPr/>
        </p:nvSpPr>
        <p:spPr bwMode="auto">
          <a:xfrm>
            <a:off x="8072438" y="2136775"/>
            <a:ext cx="777875"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Staged</a:t>
            </a:r>
            <a:br>
              <a:rPr lang="en-GB" sz="1300" b="1"/>
            </a:br>
            <a:r>
              <a:rPr lang="en-GB" sz="1300" b="1"/>
              <a:t>attack</a:t>
            </a:r>
          </a:p>
        </p:txBody>
      </p:sp>
      <p:sp>
        <p:nvSpPr>
          <p:cNvPr id="82" name="Rectangle 77"/>
          <p:cNvSpPr>
            <a:spLocks noChangeArrowheads="1"/>
          </p:cNvSpPr>
          <p:nvPr/>
        </p:nvSpPr>
        <p:spPr bwMode="auto">
          <a:xfrm>
            <a:off x="7899400" y="1154113"/>
            <a:ext cx="579438" cy="298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bots</a:t>
            </a:r>
          </a:p>
        </p:txBody>
      </p:sp>
      <p:sp>
        <p:nvSpPr>
          <p:cNvPr id="83" name="Oval 78"/>
          <p:cNvSpPr>
            <a:spLocks noChangeArrowheads="1"/>
          </p:cNvSpPr>
          <p:nvPr/>
        </p:nvSpPr>
        <p:spPr bwMode="auto">
          <a:xfrm>
            <a:off x="8229600" y="1916113"/>
            <a:ext cx="114300" cy="11271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4" name="Line 79"/>
          <p:cNvSpPr>
            <a:spLocks noChangeShapeType="1"/>
          </p:cNvSpPr>
          <p:nvPr/>
        </p:nvSpPr>
        <p:spPr bwMode="auto">
          <a:xfrm>
            <a:off x="8305800" y="1382713"/>
            <a:ext cx="1588" cy="549275"/>
          </a:xfrm>
          <a:prstGeom prst="line">
            <a:avLst/>
          </a:prstGeom>
          <a:noFill/>
          <a:ln w="12600">
            <a:solidFill>
              <a:srgbClr val="000000"/>
            </a:solidFill>
            <a:prstDash val="sysDot"/>
            <a:miter lim="800000"/>
            <a:headEnd/>
            <a:tailEnd/>
          </a:ln>
          <a:extLst>
            <a:ext uri="{909E8E84-426E-40dd-AFC4-6F175D3DCCD1}">
              <a14:hiddenFill xmlns:a14="http://schemas.microsoft.com/office/drawing/2010/main" xmlns="">
                <a:noFill/>
              </a14:hiddenFill>
            </a:ext>
          </a:extLst>
        </p:spPr>
        <p:txBody>
          <a:bodyPr/>
          <a:lstStyle/>
          <a:p>
            <a:endParaRPr lang="en-US"/>
          </a:p>
        </p:txBody>
      </p:sp>
    </p:spTree>
    <p:extLst>
      <p:ext uri="{BB962C8B-B14F-4D97-AF65-F5344CB8AC3E}">
        <p14:creationId xmlns:p14="http://schemas.microsoft.com/office/powerpoint/2010/main" val="2866555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686800" cy="4937760"/>
          </a:xfrm>
        </p:spPr>
        <p:txBody>
          <a:bodyPr>
            <a:normAutofit/>
          </a:bodyPr>
          <a:lstStyle/>
          <a:p>
            <a:pPr lvl="2"/>
            <a:endParaRPr lang="en-US" dirty="0"/>
          </a:p>
          <a:p>
            <a:r>
              <a:rPr lang="en-US" b="1" dirty="0"/>
              <a:t>Botnet</a:t>
            </a:r>
            <a:r>
              <a:rPr lang="en-US" dirty="0"/>
              <a:t>: a collection of software “robots” that run on host computers autonomously and automatically, controlled remotely by an attacker or attackers</a:t>
            </a:r>
          </a:p>
          <a:p>
            <a:pPr marL="0" indent="0">
              <a:buNone/>
            </a:pPr>
            <a:endParaRPr lang="en-US" dirty="0"/>
          </a:p>
          <a:p>
            <a:r>
              <a:rPr lang="en-US" dirty="0"/>
              <a:t>Truly effective as an online weapon for terrorism</a:t>
            </a:r>
          </a:p>
          <a:p>
            <a:pPr lvl="1"/>
            <a:r>
              <a:rPr lang="en-US" dirty="0"/>
              <a:t>i.e. perform targeted attacks on governments and infrastructure</a:t>
            </a:r>
          </a:p>
          <a:p>
            <a:pPr lvl="1"/>
            <a:endParaRPr lang="en-US" dirty="0"/>
          </a:p>
          <a:p>
            <a:r>
              <a:rPr lang="en-US" dirty="0"/>
              <a:t>Primary means for malicious activity:</a:t>
            </a:r>
          </a:p>
          <a:p>
            <a:pPr lvl="1"/>
            <a:r>
              <a:rPr lang="en-US" dirty="0"/>
              <a:t>E.g., launching denial-of-service attacks (DDoS)</a:t>
            </a:r>
          </a:p>
          <a:p>
            <a:endParaRPr lang="en-US" dirty="0"/>
          </a:p>
        </p:txBody>
      </p:sp>
    </p:spTree>
    <p:extLst>
      <p:ext uri="{BB962C8B-B14F-4D97-AF65-F5344CB8AC3E}">
        <p14:creationId xmlns:p14="http://schemas.microsoft.com/office/powerpoint/2010/main" val="1908519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Goal: to overwhelm victim machine and deny service to its legitimate clients</a:t>
            </a:r>
          </a:p>
          <a:p>
            <a:r>
              <a:rPr lang="en-US" dirty="0"/>
              <a:t>Packet graph at a server looks like this normally:</a:t>
            </a:r>
          </a:p>
          <a:p>
            <a:endParaRPr lang="en-US" dirty="0"/>
          </a:p>
          <a:p>
            <a:endParaRPr lang="en-US" dirty="0"/>
          </a:p>
        </p:txBody>
      </p:sp>
      <p:pic>
        <p:nvPicPr>
          <p:cNvPr id="7" name="Picture 4" descr="topperda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932112"/>
            <a:ext cx="6842125" cy="324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04112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Goal: to overwhelm victim machine and deny service to its legitimate clients</a:t>
            </a:r>
          </a:p>
          <a:p>
            <a:r>
              <a:rPr lang="en-US" dirty="0"/>
              <a:t>Here, we’re under attack: that’s 869K </a:t>
            </a:r>
            <a:r>
              <a:rPr lang="en-US" dirty="0" err="1"/>
              <a:t>pps</a:t>
            </a:r>
            <a:endParaRPr lang="en-US" dirty="0"/>
          </a:p>
          <a:p>
            <a:endParaRPr lang="en-US" dirty="0"/>
          </a:p>
          <a:p>
            <a:endParaRPr lang="en-US" dirty="0"/>
          </a:p>
        </p:txBody>
      </p:sp>
      <p:pic>
        <p:nvPicPr>
          <p:cNvPr id="8" name="Picture 3" descr="may22d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895600"/>
            <a:ext cx="7056437" cy="3241675"/>
          </a:xfrm>
          <a:prstGeom prst="rect">
            <a:avLst/>
          </a:prstGeom>
          <a:noFill/>
          <a:extLst>
            <a:ext uri="{909E8E84-426E-40dd-AFC4-6F175D3DCCD1}">
              <a14:hiddenFill xmlns:a14="http://schemas.microsoft.com/office/drawing/2010/main" xmlns="">
                <a:solidFill>
                  <a:srgbClr val="FFFFFF"/>
                </a:solidFill>
              </a14:hiddenFill>
            </a:ext>
          </a:extLst>
        </p:spPr>
      </p:pic>
      <p:sp>
        <p:nvSpPr>
          <p:cNvPr id="9" name="Line 5"/>
          <p:cNvSpPr>
            <a:spLocks noChangeShapeType="1"/>
          </p:cNvSpPr>
          <p:nvPr/>
        </p:nvSpPr>
        <p:spPr bwMode="auto">
          <a:xfrm flipH="1">
            <a:off x="4724400" y="2734733"/>
            <a:ext cx="762000" cy="1075267"/>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107425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reports of </a:t>
            </a:r>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492487" y="4953000"/>
            <a:ext cx="5117122" cy="1143000"/>
          </a:xfrm>
          <a:prstGeom prst="rect">
            <a:avLst/>
          </a:prstGeom>
          <a:ln>
            <a:solidFill>
              <a:srgbClr val="000000"/>
            </a:solidFill>
          </a:ln>
        </p:spPr>
      </p:pic>
      <p:sp>
        <p:nvSpPr>
          <p:cNvPr id="8" name="TextBox 7"/>
          <p:cNvSpPr txBox="1"/>
          <p:nvPr/>
        </p:nvSpPr>
        <p:spPr>
          <a:xfrm>
            <a:off x="457200" y="4502090"/>
            <a:ext cx="2480166" cy="400110"/>
          </a:xfrm>
          <a:prstGeom prst="rect">
            <a:avLst/>
          </a:prstGeom>
          <a:noFill/>
        </p:spPr>
        <p:txBody>
          <a:bodyPr wrap="none" rtlCol="0">
            <a:spAutoFit/>
          </a:bodyPr>
          <a:lstStyle/>
          <a:p>
            <a:r>
              <a:rPr lang="en-US" sz="2000" dirty="0"/>
              <a:t>From the Twitter blog:</a:t>
            </a:r>
          </a:p>
        </p:txBody>
      </p:sp>
      <p:pic>
        <p:nvPicPr>
          <p:cNvPr id="9" name="Picture 8"/>
          <p:cNvPicPr>
            <a:picLocks noChangeAspect="1"/>
          </p:cNvPicPr>
          <p:nvPr/>
        </p:nvPicPr>
        <p:blipFill>
          <a:blip r:embed="rId3"/>
          <a:stretch>
            <a:fillRect/>
          </a:stretch>
        </p:blipFill>
        <p:spPr>
          <a:xfrm>
            <a:off x="6219209" y="1714500"/>
            <a:ext cx="2819400" cy="4002070"/>
          </a:xfrm>
          <a:prstGeom prst="rect">
            <a:avLst/>
          </a:prstGeom>
          <a:ln>
            <a:solidFill>
              <a:srgbClr val="000000"/>
            </a:solidFill>
          </a:ln>
        </p:spPr>
      </p:pic>
      <p:pic>
        <p:nvPicPr>
          <p:cNvPr id="10" name="Picture 9"/>
          <p:cNvPicPr>
            <a:picLocks noChangeAspect="1"/>
          </p:cNvPicPr>
          <p:nvPr/>
        </p:nvPicPr>
        <p:blipFill rotWithShape="1">
          <a:blip r:embed="rId4"/>
          <a:srcRect r="2982"/>
          <a:stretch/>
        </p:blipFill>
        <p:spPr>
          <a:xfrm>
            <a:off x="187452" y="1409700"/>
            <a:ext cx="5832348" cy="1374076"/>
          </a:xfrm>
          <a:prstGeom prst="rect">
            <a:avLst/>
          </a:prstGeom>
          <a:ln>
            <a:solidFill>
              <a:srgbClr val="000000"/>
            </a:solidFill>
          </a:ln>
        </p:spPr>
      </p:pic>
      <p:pic>
        <p:nvPicPr>
          <p:cNvPr id="11" name="Picture 10"/>
          <p:cNvPicPr>
            <a:picLocks noChangeAspect="1"/>
          </p:cNvPicPr>
          <p:nvPr/>
        </p:nvPicPr>
        <p:blipFill>
          <a:blip r:embed="rId5"/>
          <a:stretch>
            <a:fillRect/>
          </a:stretch>
        </p:blipFill>
        <p:spPr>
          <a:xfrm>
            <a:off x="914400" y="3011183"/>
            <a:ext cx="4876800" cy="1395717"/>
          </a:xfrm>
          <a:prstGeom prst="rect">
            <a:avLst/>
          </a:prstGeom>
          <a:ln>
            <a:solidFill>
              <a:srgbClr val="000000"/>
            </a:solidFill>
          </a:ln>
        </p:spPr>
      </p:pic>
    </p:spTree>
    <p:extLst>
      <p:ext uri="{BB962C8B-B14F-4D97-AF65-F5344CB8AC3E}">
        <p14:creationId xmlns:p14="http://schemas.microsoft.com/office/powerpoint/2010/main" val="571871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a:t>
            </a:r>
            <a:r>
              <a:rPr lang="en-US" dirty="0" err="1"/>
              <a:t>DDoS</a:t>
            </a:r>
            <a:r>
              <a:rPr lang="en-US" dirty="0"/>
              <a:t> attacks through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7" name="AutoShape 3"/>
          <p:cNvSpPr>
            <a:spLocks noChangeAspect="1" noChangeArrowheads="1" noTextEdit="1"/>
          </p:cNvSpPr>
          <p:nvPr/>
        </p:nvSpPr>
        <p:spPr bwMode="auto">
          <a:xfrm>
            <a:off x="7016750" y="2701925"/>
            <a:ext cx="1954213" cy="281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pic>
        <p:nvPicPr>
          <p:cNvPr id="8" name="Picture 4" descr="PE0374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975" y="5445125"/>
            <a:ext cx="514350"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5"/>
          <p:cNvSpPr txBox="1">
            <a:spLocks noChangeArrowheads="1"/>
          </p:cNvSpPr>
          <p:nvPr/>
        </p:nvSpPr>
        <p:spPr bwMode="auto">
          <a:xfrm>
            <a:off x="4851400" y="5775325"/>
            <a:ext cx="868363"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Victim</a:t>
            </a:r>
          </a:p>
        </p:txBody>
      </p:sp>
      <p:pic>
        <p:nvPicPr>
          <p:cNvPr id="10" name="Picture 6" descr="MCj02130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282700"/>
            <a:ext cx="1147762" cy="911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Text Box 7"/>
          <p:cNvSpPr txBox="1">
            <a:spLocks noChangeArrowheads="1"/>
          </p:cNvSpPr>
          <p:nvPr/>
        </p:nvSpPr>
        <p:spPr bwMode="auto">
          <a:xfrm>
            <a:off x="5080000" y="1508125"/>
            <a:ext cx="1111250"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Attacker</a:t>
            </a:r>
          </a:p>
        </p:txBody>
      </p:sp>
      <p:pic>
        <p:nvPicPr>
          <p:cNvPr id="12" name="Picture 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9200"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9"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0"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92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1"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05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2"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17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3"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940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4"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42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5"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455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6"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7675"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7"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800" y="4006850"/>
            <a:ext cx="552450" cy="75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1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925"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19"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0"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0"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325" y="2574925"/>
            <a:ext cx="523875" cy="901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Line 21"/>
          <p:cNvSpPr>
            <a:spLocks noChangeShapeType="1"/>
          </p:cNvSpPr>
          <p:nvPr/>
        </p:nvSpPr>
        <p:spPr bwMode="auto">
          <a:xfrm flipH="1">
            <a:off x="2984500" y="2193925"/>
            <a:ext cx="1746250" cy="508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6" name="Line 22"/>
          <p:cNvSpPr>
            <a:spLocks noChangeShapeType="1"/>
          </p:cNvSpPr>
          <p:nvPr/>
        </p:nvSpPr>
        <p:spPr bwMode="auto">
          <a:xfrm flipH="1">
            <a:off x="4241800" y="2193925"/>
            <a:ext cx="527050" cy="508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7" name="Line 23"/>
          <p:cNvSpPr>
            <a:spLocks noChangeShapeType="1"/>
          </p:cNvSpPr>
          <p:nvPr/>
        </p:nvSpPr>
        <p:spPr bwMode="auto">
          <a:xfrm>
            <a:off x="4775200" y="2193925"/>
            <a:ext cx="381000" cy="381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8" name="Line 24"/>
          <p:cNvSpPr>
            <a:spLocks noChangeShapeType="1"/>
          </p:cNvSpPr>
          <p:nvPr/>
        </p:nvSpPr>
        <p:spPr bwMode="auto">
          <a:xfrm>
            <a:off x="4775200" y="2193925"/>
            <a:ext cx="1762125" cy="3810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29" name="Line 25"/>
          <p:cNvSpPr>
            <a:spLocks noChangeShapeType="1"/>
          </p:cNvSpPr>
          <p:nvPr/>
        </p:nvSpPr>
        <p:spPr bwMode="auto">
          <a:xfrm flipH="1">
            <a:off x="1117600" y="3438525"/>
            <a:ext cx="1441450" cy="5683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0" name="Line 26"/>
          <p:cNvSpPr>
            <a:spLocks noChangeShapeType="1"/>
          </p:cNvSpPr>
          <p:nvPr/>
        </p:nvSpPr>
        <p:spPr bwMode="auto">
          <a:xfrm flipH="1">
            <a:off x="2032000" y="3489325"/>
            <a:ext cx="762000" cy="5175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1" name="Line 27"/>
          <p:cNvSpPr>
            <a:spLocks noChangeShapeType="1"/>
          </p:cNvSpPr>
          <p:nvPr/>
        </p:nvSpPr>
        <p:spPr bwMode="auto">
          <a:xfrm flipH="1">
            <a:off x="2794000" y="3505200"/>
            <a:ext cx="76200" cy="5175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2" name="Line 28"/>
          <p:cNvSpPr>
            <a:spLocks noChangeShapeType="1"/>
          </p:cNvSpPr>
          <p:nvPr/>
        </p:nvSpPr>
        <p:spPr bwMode="auto">
          <a:xfrm>
            <a:off x="2946400" y="3489325"/>
            <a:ext cx="533400" cy="5175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3" name="Line 29"/>
          <p:cNvSpPr>
            <a:spLocks noChangeShapeType="1"/>
          </p:cNvSpPr>
          <p:nvPr/>
        </p:nvSpPr>
        <p:spPr bwMode="auto">
          <a:xfrm>
            <a:off x="3022600" y="3505200"/>
            <a:ext cx="1219200" cy="5937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4" name="Line 30"/>
          <p:cNvSpPr>
            <a:spLocks noChangeShapeType="1"/>
          </p:cNvSpPr>
          <p:nvPr/>
        </p:nvSpPr>
        <p:spPr bwMode="auto">
          <a:xfrm flipH="1">
            <a:off x="2870200" y="3438525"/>
            <a:ext cx="987425" cy="584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5" name="Line 31"/>
          <p:cNvSpPr>
            <a:spLocks noChangeShapeType="1"/>
          </p:cNvSpPr>
          <p:nvPr/>
        </p:nvSpPr>
        <p:spPr bwMode="auto">
          <a:xfrm flipH="1">
            <a:off x="3717925" y="3476625"/>
            <a:ext cx="366713" cy="5461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6" name="Line 32"/>
          <p:cNvSpPr>
            <a:spLocks noChangeShapeType="1"/>
          </p:cNvSpPr>
          <p:nvPr/>
        </p:nvSpPr>
        <p:spPr bwMode="auto">
          <a:xfrm>
            <a:off x="4089400" y="3413125"/>
            <a:ext cx="282575" cy="6096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7" name="Line 33"/>
          <p:cNvSpPr>
            <a:spLocks noChangeShapeType="1"/>
          </p:cNvSpPr>
          <p:nvPr/>
        </p:nvSpPr>
        <p:spPr bwMode="auto">
          <a:xfrm>
            <a:off x="4165600" y="3438525"/>
            <a:ext cx="1066800" cy="5683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8" name="Line 34"/>
          <p:cNvSpPr>
            <a:spLocks noChangeShapeType="1"/>
          </p:cNvSpPr>
          <p:nvPr/>
        </p:nvSpPr>
        <p:spPr bwMode="auto">
          <a:xfrm>
            <a:off x="5353050" y="3476625"/>
            <a:ext cx="781050" cy="5302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39" name="Line 35"/>
          <p:cNvSpPr>
            <a:spLocks noChangeShapeType="1"/>
          </p:cNvSpPr>
          <p:nvPr/>
        </p:nvSpPr>
        <p:spPr bwMode="auto">
          <a:xfrm>
            <a:off x="5245100" y="3438525"/>
            <a:ext cx="0" cy="5683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0" name="Line 36"/>
          <p:cNvSpPr>
            <a:spLocks noChangeShapeType="1"/>
          </p:cNvSpPr>
          <p:nvPr/>
        </p:nvSpPr>
        <p:spPr bwMode="auto">
          <a:xfrm flipH="1">
            <a:off x="4406900" y="3413125"/>
            <a:ext cx="749300" cy="593725"/>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1" name="Line 37"/>
          <p:cNvSpPr>
            <a:spLocks noChangeShapeType="1"/>
          </p:cNvSpPr>
          <p:nvPr/>
        </p:nvSpPr>
        <p:spPr bwMode="auto">
          <a:xfrm>
            <a:off x="6997700" y="3565525"/>
            <a:ext cx="82550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2" name="Line 38"/>
          <p:cNvSpPr>
            <a:spLocks noChangeShapeType="1"/>
          </p:cNvSpPr>
          <p:nvPr/>
        </p:nvSpPr>
        <p:spPr bwMode="auto">
          <a:xfrm>
            <a:off x="6845300" y="3565525"/>
            <a:ext cx="15240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3" name="Line 39"/>
          <p:cNvSpPr>
            <a:spLocks noChangeShapeType="1"/>
          </p:cNvSpPr>
          <p:nvPr/>
        </p:nvSpPr>
        <p:spPr bwMode="auto">
          <a:xfrm flipH="1">
            <a:off x="6191250" y="3565525"/>
            <a:ext cx="48895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4" name="Line 40"/>
          <p:cNvSpPr>
            <a:spLocks noChangeShapeType="1"/>
          </p:cNvSpPr>
          <p:nvPr/>
        </p:nvSpPr>
        <p:spPr bwMode="auto">
          <a:xfrm flipH="1">
            <a:off x="5353050" y="3565525"/>
            <a:ext cx="1123950" cy="457200"/>
          </a:xfrm>
          <a:prstGeom prst="line">
            <a:avLst/>
          </a:prstGeom>
          <a:noFill/>
          <a:ln w="28575">
            <a:solidFill>
              <a:schemeClr val="tx1"/>
            </a:solidFill>
            <a:round/>
            <a:headEnd type="stealth" w="lg" len="lg"/>
            <a:tailEnd type="stealth" w="lg" len="lg"/>
          </a:ln>
          <a:extLst>
            <a:ext uri="{909E8E84-426E-40dd-AFC4-6F175D3DCCD1}">
              <a14:hiddenFill xmlns:a14="http://schemas.microsoft.com/office/drawing/2010/main" xmlns="">
                <a:noFill/>
              </a14:hiddenFill>
            </a:ext>
          </a:extLst>
        </p:spPr>
        <p:txBody>
          <a:bodyPr/>
          <a:lstStyle/>
          <a:p>
            <a:endParaRPr lang="en-US"/>
          </a:p>
        </p:txBody>
      </p:sp>
      <p:sp>
        <p:nvSpPr>
          <p:cNvPr id="45" name="Text Box 41"/>
          <p:cNvSpPr txBox="1">
            <a:spLocks noChangeArrowheads="1"/>
          </p:cNvSpPr>
          <p:nvPr/>
        </p:nvSpPr>
        <p:spPr bwMode="auto">
          <a:xfrm>
            <a:off x="3595688" y="3336925"/>
            <a:ext cx="2066925"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Master machines</a:t>
            </a:r>
          </a:p>
        </p:txBody>
      </p:sp>
      <p:sp>
        <p:nvSpPr>
          <p:cNvPr id="46" name="Line 42"/>
          <p:cNvSpPr>
            <a:spLocks noChangeShapeType="1"/>
          </p:cNvSpPr>
          <p:nvPr/>
        </p:nvSpPr>
        <p:spPr bwMode="auto">
          <a:xfrm flipH="1" flipV="1">
            <a:off x="1238250" y="4759325"/>
            <a:ext cx="2927350" cy="1016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47" name="Line 43"/>
          <p:cNvSpPr>
            <a:spLocks noChangeShapeType="1"/>
          </p:cNvSpPr>
          <p:nvPr/>
        </p:nvSpPr>
        <p:spPr bwMode="auto">
          <a:xfrm flipH="1" flipV="1">
            <a:off x="2152650" y="4784725"/>
            <a:ext cx="2089150" cy="8382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48" name="Line 44"/>
          <p:cNvSpPr>
            <a:spLocks noChangeShapeType="1"/>
          </p:cNvSpPr>
          <p:nvPr/>
        </p:nvSpPr>
        <p:spPr bwMode="auto">
          <a:xfrm flipH="1" flipV="1">
            <a:off x="2990850" y="4860925"/>
            <a:ext cx="1381125" cy="6604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49" name="Line 45"/>
          <p:cNvSpPr>
            <a:spLocks noChangeShapeType="1"/>
          </p:cNvSpPr>
          <p:nvPr/>
        </p:nvSpPr>
        <p:spPr bwMode="auto">
          <a:xfrm flipH="1" flipV="1">
            <a:off x="3775075" y="4810125"/>
            <a:ext cx="866775" cy="635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0" name="Line 46"/>
          <p:cNvSpPr>
            <a:spLocks noChangeShapeType="1"/>
          </p:cNvSpPr>
          <p:nvPr/>
        </p:nvSpPr>
        <p:spPr bwMode="auto">
          <a:xfrm flipH="1" flipV="1">
            <a:off x="4365625" y="4759325"/>
            <a:ext cx="409575" cy="635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1" name="Line 47"/>
          <p:cNvSpPr>
            <a:spLocks noChangeShapeType="1"/>
          </p:cNvSpPr>
          <p:nvPr/>
        </p:nvSpPr>
        <p:spPr bwMode="auto">
          <a:xfrm flipV="1">
            <a:off x="4886325" y="4759325"/>
            <a:ext cx="393700" cy="6350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2" name="Line 48"/>
          <p:cNvSpPr>
            <a:spLocks noChangeShapeType="1"/>
          </p:cNvSpPr>
          <p:nvPr/>
        </p:nvSpPr>
        <p:spPr bwMode="auto">
          <a:xfrm flipV="1">
            <a:off x="5051425" y="4784725"/>
            <a:ext cx="1031875" cy="7366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3" name="Line 49"/>
          <p:cNvSpPr>
            <a:spLocks noChangeShapeType="1"/>
          </p:cNvSpPr>
          <p:nvPr/>
        </p:nvSpPr>
        <p:spPr bwMode="auto">
          <a:xfrm flipV="1">
            <a:off x="5156200" y="4810125"/>
            <a:ext cx="1689100" cy="8128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4" name="Line 50"/>
          <p:cNvSpPr>
            <a:spLocks noChangeShapeType="1"/>
          </p:cNvSpPr>
          <p:nvPr/>
        </p:nvSpPr>
        <p:spPr bwMode="auto">
          <a:xfrm flipV="1">
            <a:off x="5156200" y="4860925"/>
            <a:ext cx="2514600" cy="914400"/>
          </a:xfrm>
          <a:prstGeom prst="line">
            <a:avLst/>
          </a:prstGeom>
          <a:noFill/>
          <a:ln w="28575">
            <a:solidFill>
              <a:srgbClr val="FF0000"/>
            </a:solidFill>
            <a:round/>
            <a:headEnd type="stealth" w="lg" len="lg"/>
            <a:tailEnd type="none" w="lg" len="lg"/>
          </a:ln>
          <a:extLst>
            <a:ext uri="{909E8E84-426E-40dd-AFC4-6F175D3DCCD1}">
              <a14:hiddenFill xmlns:a14="http://schemas.microsoft.com/office/drawing/2010/main" xmlns="">
                <a:noFill/>
              </a14:hiddenFill>
            </a:ext>
          </a:extLst>
        </p:spPr>
        <p:txBody>
          <a:bodyPr/>
          <a:lstStyle/>
          <a:p>
            <a:endParaRPr lang="en-US"/>
          </a:p>
        </p:txBody>
      </p:sp>
      <p:sp>
        <p:nvSpPr>
          <p:cNvPr id="55" name="Text Box 51"/>
          <p:cNvSpPr txBox="1">
            <a:spLocks noChangeArrowheads="1"/>
          </p:cNvSpPr>
          <p:nvPr/>
        </p:nvSpPr>
        <p:spPr bwMode="auto">
          <a:xfrm>
            <a:off x="3738563" y="4692650"/>
            <a:ext cx="2138362" cy="396875"/>
          </a:xfrm>
          <a:prstGeom prst="rect">
            <a:avLst/>
          </a:prstGeom>
          <a:solidFill>
            <a:schemeClr val="bg1"/>
          </a:solidFill>
          <a:ln>
            <a:noFill/>
          </a:ln>
          <a:extLst>
            <a:ext uri="{91240B29-F687-4f45-9708-019B960494DF}">
              <a14:hiddenLine xmlns:a14="http://schemas.microsoft.com/office/drawing/2010/main" xmlns=""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Zombie machines</a:t>
            </a:r>
          </a:p>
        </p:txBody>
      </p:sp>
    </p:spTree>
    <p:extLst>
      <p:ext uri="{BB962C8B-B14F-4D97-AF65-F5344CB8AC3E}">
        <p14:creationId xmlns:p14="http://schemas.microsoft.com/office/powerpoint/2010/main" val="4029656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Botnet activities</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219200"/>
            <a:ext cx="8153400" cy="4937760"/>
          </a:xfrm>
        </p:spPr>
        <p:txBody>
          <a:bodyPr>
            <a:normAutofit fontScale="85000" lnSpcReduction="20000"/>
          </a:bodyPr>
          <a:lstStyle/>
          <a:p>
            <a:r>
              <a:rPr lang="en-US" dirty="0" err="1"/>
              <a:t>DDoS</a:t>
            </a:r>
            <a:r>
              <a:rPr lang="en-US" dirty="0"/>
              <a:t> attacks</a:t>
            </a:r>
          </a:p>
          <a:p>
            <a:endParaRPr lang="en-US" dirty="0"/>
          </a:p>
          <a:p>
            <a:r>
              <a:rPr lang="en-US" dirty="0"/>
              <a:t>Data theft</a:t>
            </a:r>
          </a:p>
          <a:p>
            <a:endParaRPr lang="en-US" dirty="0"/>
          </a:p>
          <a:p>
            <a:r>
              <a:rPr lang="en-US" dirty="0"/>
              <a:t>Phishing</a:t>
            </a:r>
          </a:p>
          <a:p>
            <a:endParaRPr lang="en-US" dirty="0"/>
          </a:p>
          <a:p>
            <a:r>
              <a:rPr lang="en-US" dirty="0"/>
              <a:t>Spam</a:t>
            </a:r>
          </a:p>
          <a:p>
            <a:endParaRPr lang="en-US" dirty="0"/>
          </a:p>
          <a:p>
            <a:r>
              <a:rPr lang="en-US" dirty="0"/>
              <a:t>Click fraud</a:t>
            </a:r>
          </a:p>
          <a:p>
            <a:endParaRPr lang="en-US" dirty="0"/>
          </a:p>
          <a:p>
            <a:r>
              <a:rPr lang="en-US" dirty="0"/>
              <a:t>Scan vulnerabilities</a:t>
            </a:r>
          </a:p>
          <a:p>
            <a:endParaRPr lang="en-US" dirty="0"/>
          </a:p>
          <a:p>
            <a:r>
              <a:rPr lang="en-US" dirty="0"/>
              <a:t>…</a:t>
            </a:r>
          </a:p>
        </p:txBody>
      </p:sp>
      <p:pic>
        <p:nvPicPr>
          <p:cNvPr id="2" name="Picture 1">
            <a:extLst>
              <a:ext uri="{FF2B5EF4-FFF2-40B4-BE49-F238E27FC236}">
                <a16:creationId xmlns:a16="http://schemas.microsoft.com/office/drawing/2014/main" id="{14B833FD-F014-1248-B240-2AD758C8C572}"/>
              </a:ext>
            </a:extLst>
          </p:cNvPr>
          <p:cNvPicPr>
            <a:picLocks noChangeAspect="1"/>
          </p:cNvPicPr>
          <p:nvPr/>
        </p:nvPicPr>
        <p:blipFill>
          <a:blip r:embed="rId3"/>
          <a:stretch>
            <a:fillRect/>
          </a:stretch>
        </p:blipFill>
        <p:spPr>
          <a:xfrm>
            <a:off x="5638800" y="1288233"/>
            <a:ext cx="2819400" cy="4799693"/>
          </a:xfrm>
          <a:prstGeom prst="rect">
            <a:avLst/>
          </a:prstGeom>
        </p:spPr>
      </p:pic>
    </p:spTree>
    <p:extLst>
      <p:ext uri="{BB962C8B-B14F-4D97-AF65-F5344CB8AC3E}">
        <p14:creationId xmlns:p14="http://schemas.microsoft.com/office/powerpoint/2010/main" val="2857359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botnets such a powerful tool?</a:t>
            </a:r>
          </a:p>
        </p:txBody>
      </p:sp>
      <p:sp>
        <p:nvSpPr>
          <p:cNvPr id="7" name="Text Placeholder 6"/>
          <p:cNvSpPr>
            <a:spLocks noGrp="1"/>
          </p:cNvSpPr>
          <p:nvPr>
            <p:ph type="body" idx="1"/>
          </p:nvPr>
        </p:nvSpPr>
        <p:spPr>
          <a:xfrm>
            <a:off x="381000" y="1133475"/>
            <a:ext cx="4040188" cy="685800"/>
          </a:xfrm>
        </p:spPr>
        <p:txBody>
          <a:bodyPr/>
          <a:lstStyle/>
          <a:p>
            <a:r>
              <a:rPr lang="en-US" dirty="0">
                <a:solidFill>
                  <a:srgbClr val="8E736A"/>
                </a:solidFill>
              </a:rPr>
              <a:t>1. Huge scale</a:t>
            </a:r>
          </a:p>
        </p:txBody>
      </p:sp>
      <p:sp>
        <p:nvSpPr>
          <p:cNvPr id="8" name="Text Placeholder 7"/>
          <p:cNvSpPr>
            <a:spLocks noGrp="1"/>
          </p:cNvSpPr>
          <p:nvPr>
            <p:ph type="body" sz="half" idx="3"/>
          </p:nvPr>
        </p:nvSpPr>
        <p:spPr>
          <a:xfrm>
            <a:off x="4876800" y="1143000"/>
            <a:ext cx="4041775" cy="685800"/>
          </a:xfrm>
        </p:spPr>
        <p:txBody>
          <a:bodyPr/>
          <a:lstStyle/>
          <a:p>
            <a:r>
              <a:rPr lang="en-US" dirty="0">
                <a:solidFill>
                  <a:srgbClr val="8E736A"/>
                </a:solidFill>
              </a:rPr>
              <a:t>2. Hard to defeat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2"/>
          </p:nvPr>
        </p:nvSpPr>
        <p:spPr>
          <a:xfrm>
            <a:off x="152400" y="1981200"/>
            <a:ext cx="4572000" cy="4038600"/>
          </a:xfrm>
        </p:spPr>
        <p:txBody>
          <a:bodyPr>
            <a:normAutofit/>
          </a:bodyPr>
          <a:lstStyle/>
          <a:p>
            <a:r>
              <a:rPr lang="en-US" sz="2400" dirty="0"/>
              <a:t>Thousands or millions of zombies</a:t>
            </a:r>
          </a:p>
        </p:txBody>
      </p:sp>
      <p:sp>
        <p:nvSpPr>
          <p:cNvPr id="9" name="Content Placeholder 8"/>
          <p:cNvSpPr>
            <a:spLocks noGrp="1"/>
          </p:cNvSpPr>
          <p:nvPr>
            <p:ph sz="quarter" idx="4"/>
          </p:nvPr>
        </p:nvSpPr>
        <p:spPr>
          <a:xfrm>
            <a:off x="4648200" y="1981200"/>
            <a:ext cx="4267200" cy="4038600"/>
          </a:xfrm>
        </p:spPr>
        <p:txBody>
          <a:bodyPr>
            <a:normAutofit/>
          </a:bodyPr>
          <a:lstStyle/>
          <a:p>
            <a:r>
              <a:rPr lang="en-US" sz="2400" dirty="0"/>
              <a:t>Zombies are part of the crowd</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400" dirty="0"/>
          </a:p>
        </p:txBody>
      </p:sp>
      <p:pic>
        <p:nvPicPr>
          <p:cNvPr id="10" name="Picture 9"/>
          <p:cNvPicPr>
            <a:picLocks noChangeAspect="1"/>
          </p:cNvPicPr>
          <p:nvPr/>
        </p:nvPicPr>
        <p:blipFill rotWithShape="1">
          <a:blip r:embed="rId2"/>
          <a:srcRect l="1482" t="9376" r="50622" b="2284"/>
          <a:stretch/>
        </p:blipFill>
        <p:spPr>
          <a:xfrm>
            <a:off x="5257800" y="2514600"/>
            <a:ext cx="2743200" cy="3513554"/>
          </a:xfrm>
          <a:prstGeom prst="rect">
            <a:avLst/>
          </a:prstGeom>
        </p:spPr>
      </p:pic>
      <p:graphicFrame>
        <p:nvGraphicFramePr>
          <p:cNvPr id="11" name="Table 10"/>
          <p:cNvGraphicFramePr>
            <a:graphicFrameLocks noGrp="1"/>
          </p:cNvGraphicFramePr>
          <p:nvPr>
            <p:extLst/>
          </p:nvPr>
        </p:nvGraphicFramePr>
        <p:xfrm>
          <a:off x="534860" y="2667000"/>
          <a:ext cx="3808540" cy="2595880"/>
        </p:xfrm>
        <a:graphic>
          <a:graphicData uri="http://schemas.openxmlformats.org/drawingml/2006/table">
            <a:tbl>
              <a:tblPr firstRow="1" bandRow="1">
                <a:tableStyleId>{5C22544A-7EE6-4342-B048-85BDC9FD1C3A}</a:tableStyleId>
              </a:tblPr>
              <a:tblGrid>
                <a:gridCol w="1904270">
                  <a:extLst>
                    <a:ext uri="{9D8B030D-6E8A-4147-A177-3AD203B41FA5}">
                      <a16:colId xmlns:a16="http://schemas.microsoft.com/office/drawing/2014/main" val="20000"/>
                    </a:ext>
                  </a:extLst>
                </a:gridCol>
                <a:gridCol w="1904270">
                  <a:extLst>
                    <a:ext uri="{9D8B030D-6E8A-4147-A177-3AD203B41FA5}">
                      <a16:colId xmlns:a16="http://schemas.microsoft.com/office/drawing/2014/main" val="20001"/>
                    </a:ext>
                  </a:extLst>
                </a:gridCol>
              </a:tblGrid>
              <a:tr h="370840">
                <a:tc>
                  <a:txBody>
                    <a:bodyPr/>
                    <a:lstStyle/>
                    <a:p>
                      <a:r>
                        <a:rPr lang="en-US" dirty="0"/>
                        <a:t>Botnet</a:t>
                      </a:r>
                    </a:p>
                  </a:txBody>
                  <a:tcPr/>
                </a:tc>
                <a:tc>
                  <a:txBody>
                    <a:bodyPr/>
                    <a:lstStyle/>
                    <a:p>
                      <a:r>
                        <a:rPr lang="en-US" dirty="0"/>
                        <a:t>Estimated</a:t>
                      </a:r>
                      <a:r>
                        <a:rPr lang="en-US" baseline="0" dirty="0"/>
                        <a:t> size</a:t>
                      </a:r>
                      <a:endParaRPr lang="en-US" dirty="0"/>
                    </a:p>
                  </a:txBody>
                  <a:tcPr/>
                </a:tc>
                <a:extLst>
                  <a:ext uri="{0D108BD9-81ED-4DB2-BD59-A6C34878D82A}">
                    <a16:rowId xmlns:a16="http://schemas.microsoft.com/office/drawing/2014/main" val="10000"/>
                  </a:ext>
                </a:extLst>
              </a:tr>
              <a:tr h="370840">
                <a:tc>
                  <a:txBody>
                    <a:bodyPr/>
                    <a:lstStyle/>
                    <a:p>
                      <a:r>
                        <a:rPr lang="en-US" dirty="0" err="1"/>
                        <a:t>Conficker</a:t>
                      </a:r>
                      <a:r>
                        <a:rPr lang="en-US" baseline="0" dirty="0"/>
                        <a:t> (2008)</a:t>
                      </a:r>
                      <a:endParaRPr lang="en-US" dirty="0"/>
                    </a:p>
                  </a:txBody>
                  <a:tcPr/>
                </a:tc>
                <a:tc>
                  <a:txBody>
                    <a:bodyPr/>
                    <a:lstStyle/>
                    <a:p>
                      <a:pPr algn="r"/>
                      <a:r>
                        <a:rPr lang="en-US" dirty="0"/>
                        <a:t>10.500.000</a:t>
                      </a:r>
                    </a:p>
                  </a:txBody>
                  <a:tcPr/>
                </a:tc>
                <a:extLst>
                  <a:ext uri="{0D108BD9-81ED-4DB2-BD59-A6C34878D82A}">
                    <a16:rowId xmlns:a16="http://schemas.microsoft.com/office/drawing/2014/main" val="10001"/>
                  </a:ext>
                </a:extLst>
              </a:tr>
              <a:tr h="370840">
                <a:tc>
                  <a:txBody>
                    <a:bodyPr/>
                    <a:lstStyle/>
                    <a:p>
                      <a:r>
                        <a:rPr lang="en-US" dirty="0" err="1"/>
                        <a:t>BredoLab</a:t>
                      </a:r>
                      <a:r>
                        <a:rPr lang="en-US" dirty="0"/>
                        <a:t> (2009)</a:t>
                      </a:r>
                    </a:p>
                  </a:txBody>
                  <a:tcPr/>
                </a:tc>
                <a:tc>
                  <a:txBody>
                    <a:bodyPr/>
                    <a:lstStyle/>
                    <a:p>
                      <a:pPr algn="r"/>
                      <a:r>
                        <a:rPr lang="en-US" dirty="0"/>
                        <a:t>30.000.000</a:t>
                      </a:r>
                    </a:p>
                  </a:txBody>
                  <a:tcPr/>
                </a:tc>
                <a:extLst>
                  <a:ext uri="{0D108BD9-81ED-4DB2-BD59-A6C34878D82A}">
                    <a16:rowId xmlns:a16="http://schemas.microsoft.com/office/drawing/2014/main" val="10002"/>
                  </a:ext>
                </a:extLst>
              </a:tr>
              <a:tr h="370840">
                <a:tc>
                  <a:txBody>
                    <a:bodyPr/>
                    <a:lstStyle/>
                    <a:p>
                      <a:r>
                        <a:rPr lang="en-US" dirty="0" err="1"/>
                        <a:t>Ramnit</a:t>
                      </a:r>
                      <a:r>
                        <a:rPr lang="en-US" dirty="0"/>
                        <a:t> (2011)</a:t>
                      </a:r>
                    </a:p>
                  </a:txBody>
                  <a:tcPr/>
                </a:tc>
                <a:tc>
                  <a:txBody>
                    <a:bodyPr/>
                    <a:lstStyle/>
                    <a:p>
                      <a:pPr algn="r"/>
                      <a:r>
                        <a:rPr lang="en-US" dirty="0"/>
                        <a:t>3.000.000</a:t>
                      </a:r>
                    </a:p>
                  </a:txBody>
                  <a:tcPr/>
                </a:tc>
                <a:extLst>
                  <a:ext uri="{0D108BD9-81ED-4DB2-BD59-A6C34878D82A}">
                    <a16:rowId xmlns:a16="http://schemas.microsoft.com/office/drawing/2014/main" val="10003"/>
                  </a:ext>
                </a:extLst>
              </a:tr>
              <a:tr h="370840">
                <a:tc>
                  <a:txBody>
                    <a:bodyPr/>
                    <a:lstStyle/>
                    <a:p>
                      <a:r>
                        <a:rPr lang="en-US" dirty="0" err="1"/>
                        <a:t>Torpig</a:t>
                      </a:r>
                      <a:endParaRPr lang="en-US" dirty="0"/>
                    </a:p>
                  </a:txBody>
                  <a:tcPr/>
                </a:tc>
                <a:tc>
                  <a:txBody>
                    <a:bodyPr/>
                    <a:lstStyle/>
                    <a:p>
                      <a:pPr algn="r"/>
                      <a:r>
                        <a:rPr lang="en-US" dirty="0"/>
                        <a:t>180.000</a:t>
                      </a:r>
                    </a:p>
                  </a:txBody>
                  <a:tcPr/>
                </a:tc>
                <a:extLst>
                  <a:ext uri="{0D108BD9-81ED-4DB2-BD59-A6C34878D82A}">
                    <a16:rowId xmlns:a16="http://schemas.microsoft.com/office/drawing/2014/main" val="10004"/>
                  </a:ext>
                </a:extLst>
              </a:tr>
              <a:tr h="370840">
                <a:tc>
                  <a:txBody>
                    <a:bodyPr/>
                    <a:lstStyle/>
                    <a:p>
                      <a:r>
                        <a:rPr lang="en-US" dirty="0"/>
                        <a:t>Storm</a:t>
                      </a:r>
                    </a:p>
                  </a:txBody>
                  <a:tcPr/>
                </a:tc>
                <a:tc>
                  <a:txBody>
                    <a:bodyPr/>
                    <a:lstStyle/>
                    <a:p>
                      <a:pPr algn="r"/>
                      <a:r>
                        <a:rPr lang="en-US" dirty="0"/>
                        <a:t>160.000</a:t>
                      </a:r>
                    </a:p>
                  </a:txBody>
                  <a:tcPr/>
                </a:tc>
                <a:extLst>
                  <a:ext uri="{0D108BD9-81ED-4DB2-BD59-A6C34878D82A}">
                    <a16:rowId xmlns:a16="http://schemas.microsoft.com/office/drawing/2014/main" val="10005"/>
                  </a:ext>
                </a:extLst>
              </a:tr>
              <a:tr h="370840">
                <a:tc>
                  <a:txBody>
                    <a:bodyPr/>
                    <a:lstStyle/>
                    <a:p>
                      <a:r>
                        <a:rPr lang="en-US" dirty="0" err="1"/>
                        <a:t>Asprox</a:t>
                      </a:r>
                      <a:endParaRPr lang="en-US" dirty="0"/>
                    </a:p>
                  </a:txBody>
                  <a:tcPr/>
                </a:tc>
                <a:tc>
                  <a:txBody>
                    <a:bodyPr/>
                    <a:lstStyle/>
                    <a:p>
                      <a:pPr algn="r"/>
                      <a:r>
                        <a:rPr lang="en-US" dirty="0"/>
                        <a:t>15.000</a:t>
                      </a:r>
                    </a:p>
                  </a:txBody>
                  <a:tcPr/>
                </a:tc>
                <a:extLst>
                  <a:ext uri="{0D108BD9-81ED-4DB2-BD59-A6C34878D82A}">
                    <a16:rowId xmlns:a16="http://schemas.microsoft.com/office/drawing/2014/main" val="10006"/>
                  </a:ext>
                </a:extLst>
              </a:tr>
            </a:tbl>
          </a:graphicData>
        </a:graphic>
      </p:graphicFrame>
      <p:sp>
        <p:nvSpPr>
          <p:cNvPr id="12" name="Text Placeholder 6"/>
          <p:cNvSpPr txBox="1">
            <a:spLocks/>
          </p:cNvSpPr>
          <p:nvPr/>
        </p:nvSpPr>
        <p:spPr>
          <a:xfrm>
            <a:off x="379412" y="5410200"/>
            <a:ext cx="4040188" cy="685800"/>
          </a:xfrm>
          <a:prstGeom prst="rect">
            <a:avLst/>
          </a:prstGeom>
          <a:noFill/>
          <a:ln>
            <a:noFill/>
          </a:ln>
        </p:spPr>
        <p:txBody>
          <a:bodyPr vert="horz" lIns="91440" anchor="b" anchorCtr="0">
            <a:noAutofit/>
          </a:bodyPr>
          <a:lstStyle>
            <a:lvl1pPr marL="0" indent="0" algn="l" rtl="0" eaLnBrk="1" latinLnBrk="0" hangingPunct="1">
              <a:spcBef>
                <a:spcPts val="600"/>
              </a:spcBef>
              <a:buClr>
                <a:schemeClr val="accent1"/>
              </a:buClr>
              <a:buSzPct val="76000"/>
              <a:buFont typeface="Wingdings 3"/>
              <a:buNone/>
              <a:defRPr kumimoji="0" sz="2400" b="1" kern="1200">
                <a:solidFill>
                  <a:schemeClr val="accent2"/>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None/>
              <a:defRPr kumimoji="0" sz="2000" b="1"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None/>
              <a:defRPr kumimoji="0" sz="1800" b="1"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None/>
              <a:defRPr kumimoji="0" sz="1600" b="1"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None/>
              <a:defRPr kumimoji="0" sz="1600" b="1"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solidFill>
                  <a:srgbClr val="8E736A"/>
                </a:solidFill>
              </a:rPr>
              <a:t>3. Easy to manage</a:t>
            </a:r>
          </a:p>
        </p:txBody>
      </p:sp>
    </p:spTree>
    <p:extLst>
      <p:ext uri="{BB962C8B-B14F-4D97-AF65-F5344CB8AC3E}">
        <p14:creationId xmlns:p14="http://schemas.microsoft.com/office/powerpoint/2010/main" val="41037944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easy is it to build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4114800"/>
            <a:ext cx="8229600" cy="2042160"/>
          </a:xfrm>
        </p:spPr>
        <p:txBody>
          <a:bodyPr/>
          <a:lstStyle/>
          <a:p>
            <a:endParaRPr lang="en-US" dirty="0"/>
          </a:p>
          <a:p>
            <a:r>
              <a:rPr lang="en-US" dirty="0"/>
              <a:t>Botnet kits readily available online for all wallets</a:t>
            </a:r>
          </a:p>
        </p:txBody>
      </p:sp>
      <p:pic>
        <p:nvPicPr>
          <p:cNvPr id="8" name="Picture 7"/>
          <p:cNvPicPr>
            <a:picLocks noChangeAspect="1"/>
          </p:cNvPicPr>
          <p:nvPr/>
        </p:nvPicPr>
        <p:blipFill>
          <a:blip r:embed="rId3"/>
          <a:stretch>
            <a:fillRect/>
          </a:stretch>
        </p:blipFill>
        <p:spPr>
          <a:xfrm>
            <a:off x="1371600" y="1899683"/>
            <a:ext cx="6477000" cy="2138917"/>
          </a:xfrm>
          <a:prstGeom prst="rect">
            <a:avLst/>
          </a:prstGeom>
          <a:ln>
            <a:solidFill>
              <a:srgbClr val="000000"/>
            </a:solidFill>
          </a:ln>
        </p:spPr>
      </p:pic>
    </p:spTree>
    <p:extLst>
      <p:ext uri="{BB962C8B-B14F-4D97-AF65-F5344CB8AC3E}">
        <p14:creationId xmlns:p14="http://schemas.microsoft.com/office/powerpoint/2010/main" val="2542696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global botnet market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95400"/>
            <a:ext cx="3962400" cy="4937760"/>
          </a:xfrm>
        </p:spPr>
        <p:txBody>
          <a:bodyPr>
            <a:normAutofit fontScale="92500"/>
          </a:bodyPr>
          <a:lstStyle/>
          <a:p>
            <a:r>
              <a:rPr lang="en-US" dirty="0" err="1"/>
              <a:t>Botmasters</a:t>
            </a:r>
            <a:r>
              <a:rPr lang="en-US" dirty="0"/>
              <a:t> are not necessarily (only) botnet’s end-beneficiaries</a:t>
            </a:r>
          </a:p>
          <a:p>
            <a:endParaRPr lang="en-US" dirty="0"/>
          </a:p>
          <a:p>
            <a:pPr>
              <a:lnSpc>
                <a:spcPct val="90000"/>
              </a:lnSpc>
            </a:pPr>
            <a:r>
              <a:rPr lang="en-US" dirty="0"/>
              <a:t>Who pays: </a:t>
            </a:r>
          </a:p>
          <a:p>
            <a:pPr lvl="1">
              <a:lnSpc>
                <a:spcPct val="90000"/>
              </a:lnSpc>
            </a:pPr>
            <a:r>
              <a:rPr lang="en-US" dirty="0"/>
              <a:t>Internet Advertising companies for downloading adware onto vulnerable PCs </a:t>
            </a:r>
          </a:p>
          <a:p>
            <a:pPr lvl="1">
              <a:lnSpc>
                <a:spcPct val="90000"/>
              </a:lnSpc>
            </a:pPr>
            <a:r>
              <a:rPr lang="en-US" dirty="0"/>
              <a:t>Companies who send spam, viruses and other malware</a:t>
            </a:r>
          </a:p>
          <a:p>
            <a:pPr lvl="1"/>
            <a:r>
              <a:rPr lang="en-US" dirty="0"/>
              <a:t>…</a:t>
            </a:r>
          </a:p>
        </p:txBody>
      </p:sp>
      <p:pic>
        <p:nvPicPr>
          <p:cNvPr id="7" name="Picture 6"/>
          <p:cNvPicPr>
            <a:picLocks noChangeAspect="1"/>
          </p:cNvPicPr>
          <p:nvPr/>
        </p:nvPicPr>
        <p:blipFill>
          <a:blip r:embed="rId2"/>
          <a:stretch>
            <a:fillRect/>
          </a:stretch>
        </p:blipFill>
        <p:spPr>
          <a:xfrm>
            <a:off x="4191000" y="1212164"/>
            <a:ext cx="4749161" cy="5112436"/>
          </a:xfrm>
          <a:prstGeom prst="rect">
            <a:avLst/>
          </a:prstGeom>
        </p:spPr>
      </p:pic>
    </p:spTree>
    <p:extLst>
      <p:ext uri="{BB962C8B-B14F-4D97-AF65-F5344CB8AC3E}">
        <p14:creationId xmlns:p14="http://schemas.microsoft.com/office/powerpoint/2010/main" val="3661281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848600" cy="914400"/>
          </a:xfrm>
        </p:spPr>
        <p:txBody>
          <a:bodyPr>
            <a:normAutofit fontScale="90000"/>
          </a:bodyPr>
          <a:lstStyle/>
          <a:p>
            <a:r>
              <a:rPr lang="en-US" dirty="0"/>
              <a:t>A Web: </a:t>
            </a:r>
            <a:r>
              <a:rPr lang="en-US" dirty="0" err="1"/>
              <a:t>Recurso</a:t>
            </a:r>
            <a:r>
              <a:rPr lang="en-US" dirty="0"/>
              <a:t> </a:t>
            </a:r>
            <a:r>
              <a:rPr lang="en-US" dirty="0" err="1"/>
              <a:t>ponderoso</a:t>
            </a:r>
            <a:r>
              <a:rPr lang="en-US" dirty="0"/>
              <a:t> para </a:t>
            </a:r>
            <a:r>
              <a:rPr lang="en-US" dirty="0" err="1"/>
              <a:t>cibercriminosos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fontScale="85000" lnSpcReduction="20000"/>
          </a:bodyPr>
          <a:lstStyle/>
          <a:p>
            <a:r>
              <a:rPr lang="en-US" dirty="0" err="1"/>
              <a:t>Oferece</a:t>
            </a:r>
            <a:r>
              <a:rPr lang="en-US" dirty="0"/>
              <a:t> um </a:t>
            </a:r>
            <a:r>
              <a:rPr lang="en-US" dirty="0" err="1"/>
              <a:t>gigantesto</a:t>
            </a:r>
            <a:r>
              <a:rPr lang="en-US" dirty="0"/>
              <a:t> </a:t>
            </a:r>
            <a:r>
              <a:rPr lang="en-US" b="1" dirty="0" err="1"/>
              <a:t>repositório</a:t>
            </a:r>
            <a:r>
              <a:rPr lang="en-US" b="1" dirty="0"/>
              <a:t> de </a:t>
            </a:r>
            <a:r>
              <a:rPr lang="en-US" b="1" dirty="0" err="1"/>
              <a:t>informação</a:t>
            </a:r>
            <a:r>
              <a:rPr lang="en-US" dirty="0"/>
              <a:t>, </a:t>
            </a:r>
            <a:r>
              <a:rPr lang="en-US" dirty="0" err="1"/>
              <a:t>usado</a:t>
            </a:r>
            <a:r>
              <a:rPr lang="en-US" dirty="0"/>
              <a:t> </a:t>
            </a:r>
            <a:r>
              <a:rPr lang="en-US" dirty="0" err="1"/>
              <a:t>em</a:t>
            </a:r>
            <a:r>
              <a:rPr lang="en-US" dirty="0"/>
              <a:t>:</a:t>
            </a:r>
          </a:p>
          <a:p>
            <a:pPr lvl="1"/>
            <a:r>
              <a:rPr lang="en-US" dirty="0" err="1"/>
              <a:t>Premeditação</a:t>
            </a:r>
            <a:r>
              <a:rPr lang="en-US" dirty="0"/>
              <a:t> de crimes, </a:t>
            </a:r>
            <a:r>
              <a:rPr lang="en-US" dirty="0" err="1"/>
              <a:t>violações</a:t>
            </a:r>
            <a:r>
              <a:rPr lang="en-US" dirty="0"/>
              <a:t> de </a:t>
            </a:r>
            <a:r>
              <a:rPr lang="en-US" dirty="0" err="1"/>
              <a:t>privacidade</a:t>
            </a:r>
            <a:r>
              <a:rPr lang="en-US" dirty="0"/>
              <a:t>, </a:t>
            </a:r>
            <a:r>
              <a:rPr lang="en-US" dirty="0" err="1"/>
              <a:t>roubo</a:t>
            </a:r>
            <a:r>
              <a:rPr lang="en-US" dirty="0"/>
              <a:t> de </a:t>
            </a:r>
            <a:r>
              <a:rPr lang="en-US" dirty="0" err="1"/>
              <a:t>identidade</a:t>
            </a:r>
            <a:r>
              <a:rPr lang="en-US" dirty="0"/>
              <a:t>, etc.</a:t>
            </a:r>
          </a:p>
          <a:p>
            <a:pPr lvl="1"/>
            <a:endParaRPr lang="en-US" dirty="0"/>
          </a:p>
          <a:p>
            <a:r>
              <a:rPr lang="en-US" dirty="0" err="1"/>
              <a:t>Permite</a:t>
            </a:r>
            <a:r>
              <a:rPr lang="en-US" dirty="0"/>
              <a:t> </a:t>
            </a:r>
            <a:r>
              <a:rPr lang="en-US" dirty="0" err="1"/>
              <a:t>aceder</a:t>
            </a:r>
            <a:r>
              <a:rPr lang="en-US" dirty="0"/>
              <a:t> a </a:t>
            </a:r>
            <a:r>
              <a:rPr lang="en-US" b="1" dirty="0" err="1"/>
              <a:t>serviços</a:t>
            </a:r>
            <a:r>
              <a:rPr lang="en-US" b="1" dirty="0"/>
              <a:t> online</a:t>
            </a:r>
            <a:r>
              <a:rPr lang="en-US" dirty="0"/>
              <a:t> para </a:t>
            </a:r>
            <a:r>
              <a:rPr lang="en-US" dirty="0" err="1"/>
              <a:t>actividade</a:t>
            </a:r>
            <a:r>
              <a:rPr lang="en-US" dirty="0"/>
              <a:t> </a:t>
            </a:r>
            <a:r>
              <a:rPr lang="en-US" dirty="0" err="1"/>
              <a:t>criminosa</a:t>
            </a:r>
            <a:endParaRPr lang="en-US" dirty="0"/>
          </a:p>
          <a:p>
            <a:pPr lvl="1"/>
            <a:r>
              <a:rPr lang="en-US" dirty="0"/>
              <a:t>Ex., </a:t>
            </a:r>
            <a:r>
              <a:rPr lang="en-US" dirty="0" err="1"/>
              <a:t>venda</a:t>
            </a:r>
            <a:r>
              <a:rPr lang="en-US" dirty="0"/>
              <a:t> de </a:t>
            </a:r>
            <a:r>
              <a:rPr lang="en-US" dirty="0" err="1"/>
              <a:t>drogas</a:t>
            </a:r>
            <a:r>
              <a:rPr lang="en-US" dirty="0"/>
              <a:t>, </a:t>
            </a:r>
            <a:r>
              <a:rPr lang="en-US" dirty="0" err="1"/>
              <a:t>venda</a:t>
            </a:r>
            <a:r>
              <a:rPr lang="en-US" dirty="0"/>
              <a:t> de </a:t>
            </a:r>
            <a:r>
              <a:rPr lang="en-US" dirty="0" err="1"/>
              <a:t>armas</a:t>
            </a:r>
            <a:r>
              <a:rPr lang="en-US" dirty="0"/>
              <a:t>, </a:t>
            </a:r>
            <a:r>
              <a:rPr lang="en-US" dirty="0" err="1"/>
              <a:t>acesso</a:t>
            </a:r>
            <a:r>
              <a:rPr lang="en-US" dirty="0"/>
              <a:t> a </a:t>
            </a:r>
            <a:r>
              <a:rPr lang="en-US" dirty="0" err="1"/>
              <a:t>pornografia</a:t>
            </a:r>
            <a:r>
              <a:rPr lang="en-US" dirty="0"/>
              <a:t> </a:t>
            </a:r>
            <a:r>
              <a:rPr lang="en-US" dirty="0" err="1"/>
              <a:t>infantil</a:t>
            </a:r>
            <a:r>
              <a:rPr lang="en-US" dirty="0"/>
              <a:t>, etc.</a:t>
            </a:r>
          </a:p>
          <a:p>
            <a:pPr lvl="1"/>
            <a:endParaRPr lang="en-US" dirty="0"/>
          </a:p>
          <a:p>
            <a:r>
              <a:rPr lang="en-US" dirty="0"/>
              <a:t>Para </a:t>
            </a:r>
            <a:r>
              <a:rPr lang="en-US" dirty="0" err="1"/>
              <a:t>encontrar</a:t>
            </a:r>
            <a:r>
              <a:rPr lang="en-US" dirty="0"/>
              <a:t> </a:t>
            </a:r>
            <a:r>
              <a:rPr lang="en-US" dirty="0" err="1"/>
              <a:t>esses</a:t>
            </a:r>
            <a:r>
              <a:rPr lang="en-US" dirty="0"/>
              <a:t> </a:t>
            </a:r>
            <a:r>
              <a:rPr lang="en-US" dirty="0" err="1"/>
              <a:t>recursos</a:t>
            </a:r>
            <a:r>
              <a:rPr lang="en-US" dirty="0"/>
              <a:t>, </a:t>
            </a:r>
            <a:r>
              <a:rPr lang="en-US" dirty="0" err="1"/>
              <a:t>existem</a:t>
            </a:r>
            <a:r>
              <a:rPr lang="en-US" dirty="0"/>
              <a:t> </a:t>
            </a:r>
            <a:r>
              <a:rPr lang="en-US" dirty="0" err="1"/>
              <a:t>poderosos</a:t>
            </a:r>
            <a:r>
              <a:rPr lang="en-US" dirty="0"/>
              <a:t> </a:t>
            </a:r>
            <a:r>
              <a:rPr lang="en-US" b="1" dirty="0" err="1"/>
              <a:t>motores</a:t>
            </a:r>
            <a:r>
              <a:rPr lang="en-US" b="1" dirty="0"/>
              <a:t> de </a:t>
            </a:r>
            <a:r>
              <a:rPr lang="en-US" b="1" dirty="0" err="1"/>
              <a:t>busca</a:t>
            </a:r>
            <a:endParaRPr lang="en-US" b="1" dirty="0"/>
          </a:p>
          <a:p>
            <a:pPr lvl="1"/>
            <a:r>
              <a:rPr lang="en-US" dirty="0"/>
              <a:t>Google, Bing, </a:t>
            </a:r>
            <a:r>
              <a:rPr lang="en-US" dirty="0" err="1"/>
              <a:t>Shodan</a:t>
            </a:r>
            <a:r>
              <a:rPr lang="en-US" dirty="0"/>
              <a:t>, etc.</a:t>
            </a:r>
          </a:p>
          <a:p>
            <a:endParaRPr lang="en-US" dirty="0"/>
          </a:p>
        </p:txBody>
      </p:sp>
      <p:pic>
        <p:nvPicPr>
          <p:cNvPr id="7" name="Picture 6"/>
          <p:cNvPicPr>
            <a:picLocks noChangeAspect="1"/>
          </p:cNvPicPr>
          <p:nvPr/>
        </p:nvPicPr>
        <p:blipFill>
          <a:blip r:embed="rId3"/>
          <a:stretch>
            <a:fillRect/>
          </a:stretch>
        </p:blipFill>
        <p:spPr>
          <a:xfrm>
            <a:off x="6858000" y="1371600"/>
            <a:ext cx="1676400" cy="1676400"/>
          </a:xfrm>
          <a:prstGeom prst="rect">
            <a:avLst/>
          </a:prstGeom>
        </p:spPr>
      </p:pic>
      <p:pic>
        <p:nvPicPr>
          <p:cNvPr id="8" name="Picture 7"/>
          <p:cNvPicPr>
            <a:picLocks noChangeAspect="1"/>
          </p:cNvPicPr>
          <p:nvPr/>
        </p:nvPicPr>
        <p:blipFill>
          <a:blip r:embed="rId4"/>
          <a:stretch>
            <a:fillRect/>
          </a:stretch>
        </p:blipFill>
        <p:spPr>
          <a:xfrm>
            <a:off x="1005889" y="1600200"/>
            <a:ext cx="1510748" cy="1207432"/>
          </a:xfrm>
          <a:prstGeom prst="rect">
            <a:avLst/>
          </a:prstGeom>
        </p:spPr>
      </p:pic>
      <p:sp>
        <p:nvSpPr>
          <p:cNvPr id="9" name="Text Box 4"/>
          <p:cNvSpPr txBox="1">
            <a:spLocks noChangeArrowheads="1"/>
          </p:cNvSpPr>
          <p:nvPr/>
        </p:nvSpPr>
        <p:spPr bwMode="auto">
          <a:xfrm>
            <a:off x="838200" y="2738735"/>
            <a:ext cx="1767889"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dirty="0" err="1"/>
              <a:t>Cibercriminoso</a:t>
            </a:r>
            <a:endParaRPr lang="en-US" dirty="0"/>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3048000" y="1524000"/>
            <a:ext cx="1321678" cy="437049"/>
          </a:xfrm>
          <a:prstGeom prst="rect">
            <a:avLst/>
          </a:prstGeom>
        </p:spPr>
      </p:pic>
      <p:pic>
        <p:nvPicPr>
          <p:cNvPr id="13" name="Picture 12"/>
          <p:cNvPicPr>
            <a:picLocks noChangeAspect="1"/>
          </p:cNvPicPr>
          <p:nvPr/>
        </p:nvPicPr>
        <p:blipFill>
          <a:blip r:embed="rId6"/>
          <a:stretch>
            <a:fillRect/>
          </a:stretch>
        </p:blipFill>
        <p:spPr>
          <a:xfrm>
            <a:off x="3886200" y="2286000"/>
            <a:ext cx="1828800" cy="542925"/>
          </a:xfrm>
          <a:prstGeom prst="rect">
            <a:avLst/>
          </a:prstGeom>
        </p:spPr>
      </p:pic>
      <p:pic>
        <p:nvPicPr>
          <p:cNvPr id="14" name="Picture 13"/>
          <p:cNvPicPr>
            <a:picLocks noChangeAspect="1"/>
          </p:cNvPicPr>
          <p:nvPr/>
        </p:nvPicPr>
        <p:blipFill>
          <a:blip r:embed="rId7"/>
          <a:stretch>
            <a:fillRect/>
          </a:stretch>
        </p:blipFill>
        <p:spPr>
          <a:xfrm>
            <a:off x="4876800" y="1651711"/>
            <a:ext cx="1080469" cy="481889"/>
          </a:xfrm>
          <a:prstGeom prst="rect">
            <a:avLst/>
          </a:prstGeom>
        </p:spPr>
      </p:pic>
    </p:spTree>
    <p:extLst>
      <p:ext uri="{BB962C8B-B14F-4D97-AF65-F5344CB8AC3E}">
        <p14:creationId xmlns:p14="http://schemas.microsoft.com/office/powerpoint/2010/main" val="1918986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 recruiting: The big picture</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19200"/>
            <a:ext cx="6400800" cy="4603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 Box 5"/>
          <p:cNvSpPr txBox="1">
            <a:spLocks noChangeArrowheads="1"/>
          </p:cNvSpPr>
          <p:nvPr/>
        </p:nvSpPr>
        <p:spPr bwMode="auto">
          <a:xfrm>
            <a:off x="457200" y="5881687"/>
            <a:ext cx="6477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Tw Cen MT"/>
                <a:cs typeface="Tw Cen MT"/>
              </a:rPr>
              <a:t>(*) : Optional Step</a:t>
            </a:r>
          </a:p>
        </p:txBody>
      </p:sp>
      <p:sp>
        <p:nvSpPr>
          <p:cNvPr id="6" name="TextBox 5">
            <a:extLst>
              <a:ext uri="{FF2B5EF4-FFF2-40B4-BE49-F238E27FC236}">
                <a16:creationId xmlns:a16="http://schemas.microsoft.com/office/drawing/2014/main" id="{E1F48D01-DB68-F347-8F34-2DDAF56F3A6B}"/>
              </a:ext>
            </a:extLst>
          </p:cNvPr>
          <p:cNvSpPr txBox="1"/>
          <p:nvPr/>
        </p:nvSpPr>
        <p:spPr>
          <a:xfrm>
            <a:off x="835152" y="1515070"/>
            <a:ext cx="1679448" cy="923330"/>
          </a:xfrm>
          <a:prstGeom prst="rect">
            <a:avLst/>
          </a:prstGeom>
          <a:noFill/>
        </p:spPr>
        <p:txBody>
          <a:bodyPr wrap="square" rtlCol="0">
            <a:spAutoFit/>
          </a:bodyPr>
          <a:lstStyle/>
          <a:p>
            <a:pPr algn="ctr"/>
            <a:r>
              <a:rPr lang="en-US" dirty="0">
                <a:solidFill>
                  <a:srgbClr val="163CFF"/>
                </a:solidFill>
              </a:rPr>
              <a:t>Command and Control (C&amp;C) server</a:t>
            </a:r>
          </a:p>
        </p:txBody>
      </p:sp>
    </p:spTree>
    <p:extLst>
      <p:ext uri="{BB962C8B-B14F-4D97-AF65-F5344CB8AC3E}">
        <p14:creationId xmlns:p14="http://schemas.microsoft.com/office/powerpoint/2010/main" val="2384680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infecting botnet nodes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34440"/>
            <a:ext cx="6777295" cy="4937760"/>
          </a:xfrm>
        </p:spPr>
        <p:txBody>
          <a:bodyPr>
            <a:normAutofit/>
          </a:bodyPr>
          <a:lstStyle/>
          <a:p>
            <a:r>
              <a:rPr lang="en-US" dirty="0"/>
              <a:t>Email</a:t>
            </a:r>
          </a:p>
          <a:p>
            <a:r>
              <a:rPr lang="en-US" dirty="0"/>
              <a:t>Pirated software</a:t>
            </a:r>
          </a:p>
          <a:p>
            <a:r>
              <a:rPr lang="en-US" dirty="0"/>
              <a:t>Drive-by download</a:t>
            </a:r>
          </a:p>
          <a:p>
            <a:endParaRPr lang="en-US" dirty="0"/>
          </a:p>
        </p:txBody>
      </p:sp>
      <p:pic>
        <p:nvPicPr>
          <p:cNvPr id="9" name="Picture 8">
            <a:extLst>
              <a:ext uri="{FF2B5EF4-FFF2-40B4-BE49-F238E27FC236}">
                <a16:creationId xmlns:a16="http://schemas.microsoft.com/office/drawing/2014/main" id="{5DB4FCFE-F4BA-DA4E-8AFA-BE5647AAFA50}"/>
              </a:ext>
            </a:extLst>
          </p:cNvPr>
          <p:cNvPicPr>
            <a:picLocks noChangeAspect="1"/>
          </p:cNvPicPr>
          <p:nvPr/>
        </p:nvPicPr>
        <p:blipFill>
          <a:blip r:embed="rId3"/>
          <a:stretch>
            <a:fillRect/>
          </a:stretch>
        </p:blipFill>
        <p:spPr>
          <a:xfrm>
            <a:off x="381000" y="3200400"/>
            <a:ext cx="8476860" cy="2596039"/>
          </a:xfrm>
          <a:prstGeom prst="rect">
            <a:avLst/>
          </a:prstGeom>
        </p:spPr>
      </p:pic>
    </p:spTree>
    <p:extLst>
      <p:ext uri="{BB962C8B-B14F-4D97-AF65-F5344CB8AC3E}">
        <p14:creationId xmlns:p14="http://schemas.microsoft.com/office/powerpoint/2010/main" val="2164277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Trends in botnet design</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p:txBody>
          <a:bodyPr>
            <a:normAutofit/>
          </a:bodyPr>
          <a:lstStyle/>
          <a:p>
            <a:pPr lvl="3"/>
            <a:endParaRPr lang="en-US" dirty="0"/>
          </a:p>
          <a:p>
            <a:r>
              <a:rPr lang="en-US" dirty="0"/>
              <a:t>Botnets tend to be as specific as possible to the task they are assigned to do, e.g.,</a:t>
            </a:r>
          </a:p>
          <a:p>
            <a:pPr lvl="1"/>
            <a:r>
              <a:rPr lang="en-US" dirty="0"/>
              <a:t>spam-only (</a:t>
            </a:r>
            <a:r>
              <a:rPr lang="en-US" dirty="0" err="1"/>
              <a:t>Conficker</a:t>
            </a:r>
            <a:r>
              <a:rPr lang="en-US" dirty="0"/>
              <a:t>) and </a:t>
            </a:r>
            <a:r>
              <a:rPr lang="en-US" dirty="0" err="1"/>
              <a:t>DDoS</a:t>
            </a:r>
            <a:r>
              <a:rPr lang="en-US" dirty="0"/>
              <a:t>-only (Mariposa) botnets</a:t>
            </a:r>
          </a:p>
          <a:p>
            <a:pPr lvl="1"/>
            <a:r>
              <a:rPr lang="en-US" dirty="0"/>
              <a:t>multipurpose botnets, like the Zeus botnet, are decreasing</a:t>
            </a:r>
          </a:p>
          <a:p>
            <a:pPr lvl="1"/>
            <a:endParaRPr lang="en-US" dirty="0"/>
          </a:p>
          <a:p>
            <a:r>
              <a:rPr lang="en-US" dirty="0"/>
              <a:t>Large botnets will be aggressive in capturing more computers for their kingdom</a:t>
            </a:r>
          </a:p>
          <a:p>
            <a:pPr lvl="1"/>
            <a:r>
              <a:rPr lang="en-US" dirty="0" err="1"/>
              <a:t>SpyEye</a:t>
            </a:r>
            <a:r>
              <a:rPr lang="en-US" dirty="0"/>
              <a:t> botnet has an option "Kill Zeus" to disinfect the computer from Zeus malware</a:t>
            </a:r>
          </a:p>
        </p:txBody>
      </p:sp>
    </p:spTree>
    <p:extLst>
      <p:ext uri="{BB962C8B-B14F-4D97-AF65-F5344CB8AC3E}">
        <p14:creationId xmlns:p14="http://schemas.microsoft.com/office/powerpoint/2010/main" val="31457763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Trail obfuscation techniques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85000" lnSpcReduction="20000"/>
          </a:bodyPr>
          <a:lstStyle/>
          <a:p>
            <a:r>
              <a:rPr lang="en-US" dirty="0"/>
              <a:t>Encryption</a:t>
            </a:r>
          </a:p>
          <a:p>
            <a:pPr lvl="1"/>
            <a:r>
              <a:rPr lang="en-US" dirty="0"/>
              <a:t>Botnet malware is encrypted to avoid detection by signature-based IDS</a:t>
            </a:r>
          </a:p>
          <a:p>
            <a:pPr lvl="1"/>
            <a:endParaRPr lang="en-US" dirty="0"/>
          </a:p>
          <a:p>
            <a:r>
              <a:rPr lang="en-US" dirty="0"/>
              <a:t>Rootkits</a:t>
            </a:r>
          </a:p>
          <a:p>
            <a:pPr lvl="1"/>
            <a:r>
              <a:rPr lang="en-US" dirty="0"/>
              <a:t>To hide processes, data, or activities on a compromised system</a:t>
            </a:r>
          </a:p>
          <a:p>
            <a:pPr marL="0" indent="0">
              <a:buNone/>
            </a:pPr>
            <a:endParaRPr lang="en-US" dirty="0"/>
          </a:p>
          <a:p>
            <a:r>
              <a:rPr lang="en-US" dirty="0"/>
              <a:t>Piggyback on existing protocols and systems</a:t>
            </a:r>
          </a:p>
          <a:p>
            <a:pPr lvl="1"/>
            <a:r>
              <a:rPr lang="en-US" dirty="0"/>
              <a:t>E.g., IRC, HTTP, etc.</a:t>
            </a:r>
          </a:p>
          <a:p>
            <a:pPr lvl="1"/>
            <a:endParaRPr lang="en-US" dirty="0"/>
          </a:p>
          <a:p>
            <a:r>
              <a:rPr lang="en-US" dirty="0"/>
              <a:t>Fast Flux and Domain Generation Algorithms (DGA)</a:t>
            </a:r>
          </a:p>
          <a:p>
            <a:pPr lvl="1"/>
            <a:r>
              <a:rPr lang="en-US" dirty="0"/>
              <a:t>To ensure the bot is always able to communicate with its C&amp;C server</a:t>
            </a:r>
          </a:p>
          <a:p>
            <a:pPr lvl="1"/>
            <a:endParaRPr lang="en-US" dirty="0"/>
          </a:p>
          <a:p>
            <a:r>
              <a:rPr lang="en-US" dirty="0"/>
              <a:t>P2P botnet architectures</a:t>
            </a:r>
          </a:p>
          <a:p>
            <a:pPr lvl="1"/>
            <a:r>
              <a:rPr lang="en-US" dirty="0"/>
              <a:t>To avoid single point of detection / failure</a:t>
            </a:r>
          </a:p>
          <a:p>
            <a:pPr lvl="1"/>
            <a:endParaRPr lang="en-US" dirty="0"/>
          </a:p>
          <a:p>
            <a:endParaRPr lang="en-US" dirty="0"/>
          </a:p>
        </p:txBody>
      </p:sp>
    </p:spTree>
    <p:extLst>
      <p:ext uri="{BB962C8B-B14F-4D97-AF65-F5344CB8AC3E}">
        <p14:creationId xmlns:p14="http://schemas.microsoft.com/office/powerpoint/2010/main" val="4287084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Centralized C&amp;C architecture</a:t>
            </a:r>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414904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Centralized C&amp;C architecture: IRC channels</a:t>
            </a:r>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06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30"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946"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4662"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7378"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0094"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2810"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1"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5526"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8242"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0958"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pic>
        <p:nvPicPr>
          <p:cNvPr id="64"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3670" y="5519394"/>
            <a:ext cx="750780" cy="75078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5" name="Group 64"/>
          <p:cNvGrpSpPr/>
          <p:nvPr/>
        </p:nvGrpSpPr>
        <p:grpSpPr>
          <a:xfrm flipH="1">
            <a:off x="159416" y="1602690"/>
            <a:ext cx="3033352" cy="1042535"/>
            <a:chOff x="1219200" y="4876799"/>
            <a:chExt cx="5181605" cy="1384995"/>
          </a:xfrm>
        </p:grpSpPr>
        <p:sp>
          <p:nvSpPr>
            <p:cNvPr id="66" name="Rectangular Callout 65"/>
            <p:cNvSpPr/>
            <p:nvPr/>
          </p:nvSpPr>
          <p:spPr>
            <a:xfrm>
              <a:off x="1219200" y="4876799"/>
              <a:ext cx="5181602" cy="1384995"/>
            </a:xfrm>
            <a:prstGeom prst="wedgeRectCallout">
              <a:avLst>
                <a:gd name="adj1" fmla="val -78140"/>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67" name="TextBox 66"/>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68" name="Group 67"/>
          <p:cNvGrpSpPr/>
          <p:nvPr/>
        </p:nvGrpSpPr>
        <p:grpSpPr>
          <a:xfrm flipH="1">
            <a:off x="49230" y="2918618"/>
            <a:ext cx="3033352" cy="1042535"/>
            <a:chOff x="1219200" y="4876799"/>
            <a:chExt cx="5181605" cy="1384995"/>
          </a:xfrm>
        </p:grpSpPr>
        <p:sp>
          <p:nvSpPr>
            <p:cNvPr id="69" name="Rectangular Callout 68"/>
            <p:cNvSpPr/>
            <p:nvPr/>
          </p:nvSpPr>
          <p:spPr>
            <a:xfrm>
              <a:off x="1219200" y="4876799"/>
              <a:ext cx="5181602" cy="1384995"/>
            </a:xfrm>
            <a:prstGeom prst="wedgeRectCallout">
              <a:avLst>
                <a:gd name="adj1" fmla="val -63068"/>
                <a:gd name="adj2" fmla="val -494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0" name="TextBox 69"/>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71" name="Group 70"/>
          <p:cNvGrpSpPr/>
          <p:nvPr/>
        </p:nvGrpSpPr>
        <p:grpSpPr>
          <a:xfrm flipH="1">
            <a:off x="5695708" y="2635275"/>
            <a:ext cx="3033352" cy="1042535"/>
            <a:chOff x="1219200" y="4876799"/>
            <a:chExt cx="5181605" cy="1384995"/>
          </a:xfrm>
        </p:grpSpPr>
        <p:sp>
          <p:nvSpPr>
            <p:cNvPr id="72" name="Rectangular Callout 71"/>
            <p:cNvSpPr/>
            <p:nvPr/>
          </p:nvSpPr>
          <p:spPr>
            <a:xfrm>
              <a:off x="1219200" y="4876799"/>
              <a:ext cx="5181602" cy="1384995"/>
            </a:xfrm>
            <a:prstGeom prst="wedgeRectCallout">
              <a:avLst>
                <a:gd name="adj1" fmla="val 62536"/>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3" name="TextBox 72"/>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1864198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HTTP</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If HTTP is used, bots query dedicated web sites regularly for getting new commands</a:t>
            </a:r>
          </a:p>
          <a:p>
            <a:endParaRPr lang="en-US" dirty="0"/>
          </a:p>
        </p:txBody>
      </p:sp>
      <p:pic>
        <p:nvPicPr>
          <p:cNvPr id="7" name="Picture 6"/>
          <p:cNvPicPr>
            <a:picLocks noChangeAspect="1"/>
          </p:cNvPicPr>
          <p:nvPr/>
        </p:nvPicPr>
        <p:blipFill>
          <a:blip r:embed="rId2"/>
          <a:stretch>
            <a:fillRect/>
          </a:stretch>
        </p:blipFill>
        <p:spPr>
          <a:xfrm>
            <a:off x="1609670" y="2301240"/>
            <a:ext cx="5857930" cy="3947160"/>
          </a:xfrm>
          <a:prstGeom prst="rect">
            <a:avLst/>
          </a:prstGeom>
        </p:spPr>
      </p:pic>
    </p:spTree>
    <p:extLst>
      <p:ext uri="{BB962C8B-B14F-4D97-AF65-F5344CB8AC3E}">
        <p14:creationId xmlns:p14="http://schemas.microsoft.com/office/powerpoint/2010/main" val="2923105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Web services</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371600"/>
            <a:ext cx="8229600" cy="4984750"/>
          </a:xfrm>
        </p:spPr>
        <p:txBody>
          <a:bodyPr>
            <a:normAutofit fontScale="92500"/>
          </a:bodyPr>
          <a:lstStyle/>
          <a:p>
            <a:r>
              <a:rPr lang="en-US" dirty="0"/>
              <a:t>Social networks becoming the command points for botnets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Botnets targeting industrial systems and mobile devices</a:t>
            </a:r>
          </a:p>
        </p:txBody>
      </p:sp>
      <p:pic>
        <p:nvPicPr>
          <p:cNvPr id="12" name="Picture 11"/>
          <p:cNvPicPr>
            <a:picLocks noChangeAspect="1"/>
          </p:cNvPicPr>
          <p:nvPr/>
        </p:nvPicPr>
        <p:blipFill>
          <a:blip r:embed="rId2"/>
          <a:stretch>
            <a:fillRect/>
          </a:stretch>
        </p:blipFill>
        <p:spPr>
          <a:xfrm>
            <a:off x="2593848" y="1981200"/>
            <a:ext cx="3962400" cy="3429641"/>
          </a:xfrm>
          <a:prstGeom prst="rect">
            <a:avLst/>
          </a:prstGeom>
        </p:spPr>
      </p:pic>
    </p:spTree>
    <p:extLst>
      <p:ext uri="{BB962C8B-B14F-4D97-AF65-F5344CB8AC3E}">
        <p14:creationId xmlns:p14="http://schemas.microsoft.com/office/powerpoint/2010/main" val="238347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a:t>
            </a:r>
          </a:p>
        </p:txBody>
      </p:sp>
      <p:sp>
        <p:nvSpPr>
          <p:cNvPr id="5" name="TextBox 4"/>
          <p:cNvSpPr txBox="1"/>
          <p:nvPr/>
        </p:nvSpPr>
        <p:spPr>
          <a:xfrm>
            <a:off x="7333864" y="2500259"/>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325597"/>
            <a:ext cx="1587294" cy="461665"/>
          </a:xfrm>
          <a:prstGeom prst="rect">
            <a:avLst/>
          </a:prstGeom>
          <a:noFill/>
        </p:spPr>
        <p:txBody>
          <a:bodyPr wrap="none" rtlCol="0">
            <a:spAutoFit/>
          </a:bodyPr>
          <a:lstStyle/>
          <a:p>
            <a:r>
              <a:rPr lang="en-US" sz="2400" dirty="0" err="1"/>
              <a:t>Botmaster</a:t>
            </a:r>
            <a:endParaRPr lang="en-US" sz="2400" dirty="0"/>
          </a:p>
        </p:txBody>
      </p:sp>
      <p:cxnSp>
        <p:nvCxnSpPr>
          <p:cNvPr id="7" name="Straight Connector 6"/>
          <p:cNvCxnSpPr>
            <a:stCxn id="19" idx="2"/>
          </p:cNvCxnSpPr>
          <p:nvPr/>
        </p:nvCxnSpPr>
        <p:spPr>
          <a:xfrm flipH="1">
            <a:off x="3812267" y="2046061"/>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9" idx="2"/>
          </p:cNvCxnSpPr>
          <p:nvPr/>
        </p:nvCxnSpPr>
        <p:spPr>
          <a:xfrm>
            <a:off x="4528230" y="20460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6" y="4727003"/>
            <a:ext cx="4388521"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flipH="1">
            <a:off x="2284534" y="4727003"/>
            <a:ext cx="2552463"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flipH="1">
            <a:off x="3208173" y="4727003"/>
            <a:ext cx="1628824" cy="9413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flipH="1">
            <a:off x="4157611" y="4727003"/>
            <a:ext cx="679386" cy="9222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4836997" y="4727003"/>
            <a:ext cx="180864"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4836997" y="4727003"/>
            <a:ext cx="1125262"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4836997" y="4727003"/>
            <a:ext cx="2043291"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4836997" y="4727003"/>
            <a:ext cx="2961320"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4836997" y="4727003"/>
            <a:ext cx="3879352" cy="8786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flipH="1">
            <a:off x="1366504" y="4727003"/>
            <a:ext cx="3470493" cy="102847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599" y="10668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20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180"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209"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238"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267"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296"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832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354"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4383"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241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51"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17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0" name="Straight Connector 59"/>
          <p:cNvCxnSpPr>
            <a:stCxn id="19" idx="2"/>
          </p:cNvCxnSpPr>
          <p:nvPr/>
        </p:nvCxnSpPr>
        <p:spPr>
          <a:xfrm>
            <a:off x="4528230" y="2046061"/>
            <a:ext cx="2346448" cy="674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9" idx="2"/>
          </p:cNvCxnSpPr>
          <p:nvPr/>
        </p:nvCxnSpPr>
        <p:spPr>
          <a:xfrm flipH="1">
            <a:off x="2284533" y="2046061"/>
            <a:ext cx="2243697" cy="865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0460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23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6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14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75" name="TextBox 74"/>
          <p:cNvSpPr txBox="1"/>
          <p:nvPr/>
        </p:nvSpPr>
        <p:spPr>
          <a:xfrm>
            <a:off x="54330" y="3308948"/>
            <a:ext cx="1402948" cy="369332"/>
          </a:xfrm>
          <a:prstGeom prst="rect">
            <a:avLst/>
          </a:prstGeom>
          <a:noFill/>
        </p:spPr>
        <p:txBody>
          <a:bodyPr wrap="none" rtlCol="0">
            <a:spAutoFit/>
          </a:bodyPr>
          <a:lstStyle/>
          <a:p>
            <a:r>
              <a:rPr lang="en-US" dirty="0"/>
              <a:t>12.34.56.78</a:t>
            </a:r>
          </a:p>
        </p:txBody>
      </p:sp>
      <p:sp>
        <p:nvSpPr>
          <p:cNvPr id="76" name="TextBox 75"/>
          <p:cNvSpPr txBox="1"/>
          <p:nvPr/>
        </p:nvSpPr>
        <p:spPr>
          <a:xfrm>
            <a:off x="1844002" y="3308948"/>
            <a:ext cx="889987" cy="369332"/>
          </a:xfrm>
          <a:prstGeom prst="rect">
            <a:avLst/>
          </a:prstGeom>
          <a:noFill/>
        </p:spPr>
        <p:txBody>
          <a:bodyPr wrap="none" rtlCol="0">
            <a:spAutoFit/>
          </a:bodyPr>
          <a:lstStyle/>
          <a:p>
            <a:r>
              <a:rPr lang="en-US" dirty="0"/>
              <a:t>6.4.2.0</a:t>
            </a:r>
          </a:p>
        </p:txBody>
      </p:sp>
      <p:sp>
        <p:nvSpPr>
          <p:cNvPr id="77" name="TextBox 76"/>
          <p:cNvSpPr txBox="1"/>
          <p:nvPr/>
        </p:nvSpPr>
        <p:spPr>
          <a:xfrm>
            <a:off x="3131527" y="3308948"/>
            <a:ext cx="1274708" cy="369332"/>
          </a:xfrm>
          <a:prstGeom prst="rect">
            <a:avLst/>
          </a:prstGeom>
          <a:noFill/>
        </p:spPr>
        <p:txBody>
          <a:bodyPr wrap="none" rtlCol="0">
            <a:spAutoFit/>
          </a:bodyPr>
          <a:lstStyle/>
          <a:p>
            <a:r>
              <a:rPr lang="en-US" dirty="0"/>
              <a:t>31.64.7.22</a:t>
            </a:r>
          </a:p>
        </p:txBody>
      </p:sp>
      <p:sp>
        <p:nvSpPr>
          <p:cNvPr id="78" name="TextBox 77"/>
          <p:cNvSpPr txBox="1"/>
          <p:nvPr/>
        </p:nvSpPr>
        <p:spPr>
          <a:xfrm>
            <a:off x="4851909" y="3308948"/>
            <a:ext cx="1274708" cy="369332"/>
          </a:xfrm>
          <a:prstGeom prst="rect">
            <a:avLst/>
          </a:prstGeom>
          <a:noFill/>
        </p:spPr>
        <p:txBody>
          <a:bodyPr wrap="none" rtlCol="0">
            <a:spAutoFit/>
          </a:bodyPr>
          <a:lstStyle/>
          <a:p>
            <a:r>
              <a:rPr lang="en-US" dirty="0"/>
              <a:t>245.9.1.43</a:t>
            </a:r>
          </a:p>
        </p:txBody>
      </p:sp>
      <p:sp>
        <p:nvSpPr>
          <p:cNvPr id="79" name="TextBox 78"/>
          <p:cNvSpPr txBox="1"/>
          <p:nvPr/>
        </p:nvSpPr>
        <p:spPr>
          <a:xfrm>
            <a:off x="6407948" y="3308948"/>
            <a:ext cx="1274708" cy="369332"/>
          </a:xfrm>
          <a:prstGeom prst="rect">
            <a:avLst/>
          </a:prstGeom>
          <a:noFill/>
        </p:spPr>
        <p:txBody>
          <a:bodyPr wrap="none" rtlCol="0">
            <a:spAutoFit/>
          </a:bodyPr>
          <a:lstStyle/>
          <a:p>
            <a:r>
              <a:rPr lang="en-US" dirty="0"/>
              <a:t>98.102.8.1</a:t>
            </a:r>
          </a:p>
        </p:txBody>
      </p:sp>
      <p:sp>
        <p:nvSpPr>
          <p:cNvPr id="87" name="TextBox 86"/>
          <p:cNvSpPr txBox="1"/>
          <p:nvPr/>
        </p:nvSpPr>
        <p:spPr>
          <a:xfrm>
            <a:off x="3246754" y="4265338"/>
            <a:ext cx="3180486" cy="461665"/>
          </a:xfrm>
          <a:prstGeom prst="rect">
            <a:avLst/>
          </a:prstGeom>
          <a:noFill/>
        </p:spPr>
        <p:txBody>
          <a:bodyPr wrap="none" rtlCol="0">
            <a:spAutoFit/>
          </a:bodyPr>
          <a:lstStyle/>
          <a:p>
            <a:r>
              <a:rPr lang="en-US" sz="2400" b="1" dirty="0">
                <a:solidFill>
                  <a:schemeClr val="accent1"/>
                </a:solidFill>
              </a:rPr>
              <a:t>www.my-botnet.com</a:t>
            </a:r>
          </a:p>
        </p:txBody>
      </p:sp>
      <p:cxnSp>
        <p:nvCxnSpPr>
          <p:cNvPr id="109" name="Straight Connector 108"/>
          <p:cNvCxnSpPr>
            <a:stCxn id="79" idx="2"/>
            <a:endCxn id="87" idx="0"/>
          </p:cNvCxnSpPr>
          <p:nvPr/>
        </p:nvCxnSpPr>
        <p:spPr>
          <a:xfrm flipH="1">
            <a:off x="4836997" y="3678280"/>
            <a:ext cx="2208305" cy="58705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2" name="Group 111"/>
          <p:cNvGrpSpPr/>
          <p:nvPr/>
        </p:nvGrpSpPr>
        <p:grpSpPr>
          <a:xfrm flipH="1">
            <a:off x="5956649" y="4748767"/>
            <a:ext cx="3033352" cy="1567543"/>
            <a:chOff x="1219200" y="4876799"/>
            <a:chExt cx="5181605" cy="1483663"/>
          </a:xfrm>
        </p:grpSpPr>
        <p:sp>
          <p:nvSpPr>
            <p:cNvPr id="113" name="Rectangular Callout 112"/>
            <p:cNvSpPr/>
            <p:nvPr/>
          </p:nvSpPr>
          <p:spPr>
            <a:xfrm>
              <a:off x="1219200" y="4876799"/>
              <a:ext cx="5181602" cy="1384995"/>
            </a:xfrm>
            <a:prstGeom prst="wedgeRectCallout">
              <a:avLst>
                <a:gd name="adj1" fmla="val 37057"/>
                <a:gd name="adj2" fmla="val -99686"/>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4" name="TextBox 113"/>
            <p:cNvSpPr txBox="1"/>
            <p:nvPr/>
          </p:nvSpPr>
          <p:spPr>
            <a:xfrm>
              <a:off x="1219203" y="4928315"/>
              <a:ext cx="5181602" cy="143214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Change DNS</a:t>
              </a:r>
              <a:r>
                <a:rPr kumimoji="0" lang="en-US" sz="2800" b="0" i="0" u="none" strike="noStrike" kern="0" cap="none" spc="0" normalizeH="0" baseline="0" noProof="0" dirty="0">
                  <a:ln>
                    <a:noFill/>
                  </a:ln>
                  <a:solidFill>
                    <a:sysClr val="window" lastClr="FFFFFF"/>
                  </a:solidFill>
                  <a:effectLst/>
                  <a:uLnTx/>
                  <a:uFillTx/>
                  <a:sym typeface="Wingdings" pitchFamily="2" charset="2"/>
                </a:rPr>
                <a:t>IP mapping</a:t>
              </a:r>
              <a:r>
                <a:rPr kumimoji="0" lang="en-US" sz="2800" b="0" i="0" u="none" strike="noStrike" kern="0" cap="none" spc="0" normalizeH="0" noProof="0" dirty="0">
                  <a:ln>
                    <a:noFill/>
                  </a:ln>
                  <a:solidFill>
                    <a:sysClr val="window" lastClr="FFFFFF"/>
                  </a:solidFill>
                  <a:effectLst/>
                  <a:uLnTx/>
                  <a:uFillTx/>
                  <a:sym typeface="Wingdings" pitchFamily="2" charset="2"/>
                </a:rPr>
                <a:t> every 10 seconds</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22" name="Footer Placeholder 21"/>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644014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 IP addresses used by a bot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Example of IP addresses that are rotated in seconds against the same domain:</a:t>
            </a:r>
          </a:p>
          <a:p>
            <a:endParaRPr lang="en-US" dirty="0"/>
          </a:p>
        </p:txBody>
      </p:sp>
      <p:sp>
        <p:nvSpPr>
          <p:cNvPr id="7" name="Rectangle 6"/>
          <p:cNvSpPr/>
          <p:nvPr/>
        </p:nvSpPr>
        <p:spPr>
          <a:xfrm>
            <a:off x="3048000" y="2209800"/>
            <a:ext cx="3200400" cy="3970318"/>
          </a:xfrm>
          <a:prstGeom prst="rect">
            <a:avLst/>
          </a:prstGeom>
          <a:ln>
            <a:solidFill>
              <a:srgbClr val="000000"/>
            </a:solidFill>
          </a:ln>
        </p:spPr>
        <p:txBody>
          <a:bodyPr wrap="square">
            <a:spAutoFit/>
          </a:bodyPr>
          <a:lstStyle/>
          <a:p>
            <a:r>
              <a:rPr lang="en-US" dirty="0"/>
              <a:t>[QUESTION] Website name:</a:t>
            </a:r>
          </a:p>
          <a:p>
            <a:r>
              <a:rPr lang="en-US" dirty="0" err="1">
                <a:solidFill>
                  <a:srgbClr val="163CFF"/>
                </a:solidFill>
              </a:rPr>
              <a:t>www.lijg.ru</a:t>
            </a:r>
            <a:endParaRPr lang="en-US" dirty="0">
              <a:solidFill>
                <a:srgbClr val="163CFF"/>
              </a:solidFill>
            </a:endParaRPr>
          </a:p>
          <a:p>
            <a:endParaRPr lang="en-US" dirty="0"/>
          </a:p>
          <a:p>
            <a:r>
              <a:rPr lang="en-US" dirty="0"/>
              <a:t>[ANSWER] IP Addresses:</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68.124.161.76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69.14.27.151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70.251.45.186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71.12.89.105</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71.235.251.99</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75.11.10.101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75.75.104.133</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97.104.40.246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173.16.99.131</a:t>
            </a:r>
          </a:p>
          <a:p>
            <a:r>
              <a:rPr lang="nl-NL" dirty="0"/>
              <a:t>…………………</a:t>
            </a:r>
            <a:endParaRPr lang="en-US" dirty="0"/>
          </a:p>
        </p:txBody>
      </p:sp>
    </p:spTree>
    <p:extLst>
      <p:ext uri="{BB962C8B-B14F-4D97-AF65-F5344CB8AC3E}">
        <p14:creationId xmlns:p14="http://schemas.microsoft.com/office/powerpoint/2010/main" val="3706025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Web: </a:t>
            </a:r>
            <a:r>
              <a:rPr lang="en-US" dirty="0" err="1"/>
              <a:t>recurso</a:t>
            </a:r>
            <a:r>
              <a:rPr lang="en-US" dirty="0"/>
              <a:t> </a:t>
            </a:r>
            <a:r>
              <a:rPr lang="en-US" dirty="0" err="1"/>
              <a:t>poderoso</a:t>
            </a:r>
            <a:r>
              <a:rPr lang="en-US" dirty="0"/>
              <a:t> para </a:t>
            </a:r>
            <a:r>
              <a:rPr lang="en-US" dirty="0" err="1"/>
              <a:t>investigadores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fontScale="92500"/>
          </a:bodyPr>
          <a:lstStyle/>
          <a:p>
            <a:endParaRPr lang="en-US" dirty="0"/>
          </a:p>
          <a:p>
            <a:r>
              <a:rPr lang="en-US" dirty="0" err="1"/>
              <a:t>Poderosa</a:t>
            </a:r>
            <a:r>
              <a:rPr lang="en-US" dirty="0"/>
              <a:t> </a:t>
            </a:r>
            <a:r>
              <a:rPr lang="en-US" b="1" dirty="0"/>
              <a:t>ferramenta para </a:t>
            </a:r>
            <a:r>
              <a:rPr lang="en-US" b="1" dirty="0" err="1"/>
              <a:t>investigação</a:t>
            </a:r>
            <a:r>
              <a:rPr lang="en-US" b="1" dirty="0"/>
              <a:t> </a:t>
            </a:r>
            <a:r>
              <a:rPr lang="en-US" dirty="0"/>
              <a:t>de </a:t>
            </a:r>
            <a:r>
              <a:rPr lang="en-US" dirty="0" err="1"/>
              <a:t>suspeitos</a:t>
            </a:r>
            <a:endParaRPr lang="en-US" dirty="0"/>
          </a:p>
          <a:p>
            <a:pPr lvl="1"/>
            <a:r>
              <a:rPr lang="en-US" dirty="0" err="1"/>
              <a:t>Provas</a:t>
            </a:r>
            <a:r>
              <a:rPr lang="en-US" dirty="0"/>
              <a:t> </a:t>
            </a:r>
            <a:r>
              <a:rPr lang="en-US" dirty="0" err="1"/>
              <a:t>em</a:t>
            </a:r>
            <a:r>
              <a:rPr lang="en-US" dirty="0"/>
              <a:t> blogs, </a:t>
            </a:r>
            <a:r>
              <a:rPr lang="en-US" dirty="0" err="1"/>
              <a:t>redes</a:t>
            </a:r>
            <a:r>
              <a:rPr lang="en-US" dirty="0"/>
              <a:t> </a:t>
            </a:r>
            <a:r>
              <a:rPr lang="en-US" dirty="0" err="1"/>
              <a:t>sociais</a:t>
            </a:r>
            <a:r>
              <a:rPr lang="en-US" dirty="0"/>
              <a:t>, </a:t>
            </a:r>
            <a:r>
              <a:rPr lang="en-US" dirty="0" err="1"/>
              <a:t>actividade</a:t>
            </a:r>
            <a:r>
              <a:rPr lang="en-US" dirty="0"/>
              <a:t> de </a:t>
            </a:r>
            <a:r>
              <a:rPr lang="en-US" dirty="0" err="1"/>
              <a:t>navegação</a:t>
            </a:r>
            <a:r>
              <a:rPr lang="en-US" dirty="0"/>
              <a:t> web, etc.</a:t>
            </a:r>
          </a:p>
          <a:p>
            <a:pPr lvl="1"/>
            <a:endParaRPr lang="en-US" dirty="0"/>
          </a:p>
          <a:p>
            <a:r>
              <a:rPr lang="en-US" dirty="0" err="1"/>
              <a:t>É</a:t>
            </a:r>
            <a:r>
              <a:rPr lang="en-US" dirty="0"/>
              <a:t> a </a:t>
            </a:r>
            <a:r>
              <a:rPr lang="en-US" b="1" dirty="0"/>
              <a:t>arena</a:t>
            </a:r>
            <a:r>
              <a:rPr lang="en-US" dirty="0"/>
              <a:t> </a:t>
            </a:r>
            <a:r>
              <a:rPr lang="en-US" dirty="0" err="1"/>
              <a:t>em</a:t>
            </a:r>
            <a:r>
              <a:rPr lang="en-US" dirty="0"/>
              <a:t> que o </a:t>
            </a:r>
            <a:r>
              <a:rPr lang="en-US" dirty="0" err="1"/>
              <a:t>próprio</a:t>
            </a:r>
            <a:r>
              <a:rPr lang="en-US" dirty="0"/>
              <a:t> crime </a:t>
            </a:r>
            <a:r>
              <a:rPr lang="en-US" dirty="0" err="1"/>
              <a:t>tem</a:t>
            </a:r>
            <a:r>
              <a:rPr lang="en-US" dirty="0"/>
              <a:t> </a:t>
            </a:r>
            <a:r>
              <a:rPr lang="en-US" dirty="0" err="1"/>
              <a:t>lugar</a:t>
            </a:r>
            <a:endParaRPr lang="en-US" dirty="0"/>
          </a:p>
          <a:p>
            <a:pPr lvl="1"/>
            <a:r>
              <a:rPr lang="en-US" dirty="0" err="1"/>
              <a:t>Transacções</a:t>
            </a:r>
            <a:r>
              <a:rPr lang="en-US" dirty="0"/>
              <a:t> </a:t>
            </a:r>
            <a:r>
              <a:rPr lang="en-US" dirty="0" err="1"/>
              <a:t>ilegais</a:t>
            </a:r>
            <a:r>
              <a:rPr lang="en-US" dirty="0"/>
              <a:t>, cyber stalking, </a:t>
            </a:r>
            <a:r>
              <a:rPr lang="en-US" dirty="0" err="1"/>
              <a:t>extorsão</a:t>
            </a:r>
            <a:r>
              <a:rPr lang="en-US" dirty="0"/>
              <a:t>, </a:t>
            </a:r>
            <a:r>
              <a:rPr lang="en-US" dirty="0" err="1"/>
              <a:t>fraude</a:t>
            </a:r>
            <a:r>
              <a:rPr lang="en-US" dirty="0"/>
              <a:t>, etc.</a:t>
            </a:r>
          </a:p>
          <a:p>
            <a:endParaRPr lang="en-US" dirty="0"/>
          </a:p>
        </p:txBody>
      </p:sp>
      <p:pic>
        <p:nvPicPr>
          <p:cNvPr id="7" name="Picture 6"/>
          <p:cNvPicPr>
            <a:picLocks noChangeAspect="1"/>
          </p:cNvPicPr>
          <p:nvPr/>
        </p:nvPicPr>
        <p:blipFill>
          <a:blip r:embed="rId2"/>
          <a:stretch>
            <a:fillRect/>
          </a:stretch>
        </p:blipFill>
        <p:spPr>
          <a:xfrm>
            <a:off x="6858000" y="1371600"/>
            <a:ext cx="1676400" cy="1676400"/>
          </a:xfrm>
          <a:prstGeom prst="rect">
            <a:avLst/>
          </a:prstGeom>
        </p:spPr>
      </p:pic>
      <p:sp>
        <p:nvSpPr>
          <p:cNvPr id="9" name="Text Box 4"/>
          <p:cNvSpPr txBox="1">
            <a:spLocks noChangeArrowheads="1"/>
          </p:cNvSpPr>
          <p:nvPr/>
        </p:nvSpPr>
        <p:spPr bwMode="auto">
          <a:xfrm>
            <a:off x="838200" y="2738735"/>
            <a:ext cx="1767889"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err="1"/>
              <a:t>Investigadores</a:t>
            </a:r>
            <a:endParaRPr lang="en-US" sz="2000" dirty="0"/>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3048000" y="1524000"/>
            <a:ext cx="1321678" cy="437049"/>
          </a:xfrm>
          <a:prstGeom prst="rect">
            <a:avLst/>
          </a:prstGeom>
        </p:spPr>
      </p:pic>
      <p:pic>
        <p:nvPicPr>
          <p:cNvPr id="13" name="Picture 12"/>
          <p:cNvPicPr>
            <a:picLocks noChangeAspect="1"/>
          </p:cNvPicPr>
          <p:nvPr/>
        </p:nvPicPr>
        <p:blipFill>
          <a:blip r:embed="rId4"/>
          <a:stretch>
            <a:fillRect/>
          </a:stretch>
        </p:blipFill>
        <p:spPr>
          <a:xfrm>
            <a:off x="3886200" y="2286000"/>
            <a:ext cx="1828800" cy="542925"/>
          </a:xfrm>
          <a:prstGeom prst="rect">
            <a:avLst/>
          </a:prstGeom>
        </p:spPr>
      </p:pic>
      <p:pic>
        <p:nvPicPr>
          <p:cNvPr id="14" name="Picture 13"/>
          <p:cNvPicPr>
            <a:picLocks noChangeAspect="1"/>
          </p:cNvPicPr>
          <p:nvPr/>
        </p:nvPicPr>
        <p:blipFill>
          <a:blip r:embed="rId5"/>
          <a:stretch>
            <a:fillRect/>
          </a:stretch>
        </p:blipFill>
        <p:spPr>
          <a:xfrm>
            <a:off x="4876800" y="1651711"/>
            <a:ext cx="1080469" cy="481889"/>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1230605" y="1339847"/>
            <a:ext cx="904595" cy="1350862"/>
          </a:xfrm>
          <a:prstGeom prst="rect">
            <a:avLst/>
          </a:prstGeom>
        </p:spPr>
      </p:pic>
    </p:spTree>
    <p:extLst>
      <p:ext uri="{BB962C8B-B14F-4D97-AF65-F5344CB8AC3E}">
        <p14:creationId xmlns:p14="http://schemas.microsoft.com/office/powerpoint/2010/main" val="987829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Thwarting fast flux</a:t>
            </a:r>
          </a:p>
        </p:txBody>
      </p:sp>
      <p:sp>
        <p:nvSpPr>
          <p:cNvPr id="5" name="TextBox 4"/>
          <p:cNvSpPr txBox="1"/>
          <p:nvPr/>
        </p:nvSpPr>
        <p:spPr>
          <a:xfrm>
            <a:off x="7333864" y="2500259"/>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325597"/>
            <a:ext cx="1587294" cy="461665"/>
          </a:xfrm>
          <a:prstGeom prst="rect">
            <a:avLst/>
          </a:prstGeom>
          <a:noFill/>
        </p:spPr>
        <p:txBody>
          <a:bodyPr wrap="none" rtlCol="0">
            <a:spAutoFit/>
          </a:bodyPr>
          <a:lstStyle/>
          <a:p>
            <a:r>
              <a:rPr lang="en-US" sz="2400" dirty="0" err="1"/>
              <a:t>Botmaster</a:t>
            </a:r>
            <a:endParaRPr lang="en-US" sz="2400" dirty="0"/>
          </a:p>
        </p:txBody>
      </p:sp>
      <p:cxnSp>
        <p:nvCxnSpPr>
          <p:cNvPr id="7" name="Straight Connector 6"/>
          <p:cNvCxnSpPr>
            <a:stCxn id="19" idx="2"/>
          </p:cNvCxnSpPr>
          <p:nvPr/>
        </p:nvCxnSpPr>
        <p:spPr>
          <a:xfrm flipH="1">
            <a:off x="3812267" y="2046061"/>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9" idx="2"/>
          </p:cNvCxnSpPr>
          <p:nvPr/>
        </p:nvCxnSpPr>
        <p:spPr>
          <a:xfrm>
            <a:off x="4528230" y="20460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6" y="4727003"/>
            <a:ext cx="4388521"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flipH="1">
            <a:off x="2284534" y="4727003"/>
            <a:ext cx="2552463"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flipH="1">
            <a:off x="3208173" y="4727003"/>
            <a:ext cx="1628824" cy="9413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flipH="1">
            <a:off x="4157611" y="4727003"/>
            <a:ext cx="679386" cy="9222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4836997" y="4727003"/>
            <a:ext cx="180864"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4836997" y="4727003"/>
            <a:ext cx="1125262"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4836997" y="4727003"/>
            <a:ext cx="2043291"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4836997" y="4727003"/>
            <a:ext cx="2961320"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4836997" y="4727003"/>
            <a:ext cx="3879352" cy="8786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flipH="1">
            <a:off x="1366504" y="4727003"/>
            <a:ext cx="3470493" cy="102847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0668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20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4471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17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0" name="Straight Connector 59"/>
          <p:cNvCxnSpPr>
            <a:stCxn id="19" idx="2"/>
          </p:cNvCxnSpPr>
          <p:nvPr/>
        </p:nvCxnSpPr>
        <p:spPr>
          <a:xfrm>
            <a:off x="4528230" y="2046061"/>
            <a:ext cx="2346448" cy="674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9" idx="2"/>
          </p:cNvCxnSpPr>
          <p:nvPr/>
        </p:nvCxnSpPr>
        <p:spPr>
          <a:xfrm flipH="1">
            <a:off x="2284533" y="2046061"/>
            <a:ext cx="2243697" cy="865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0460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3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148" y="2471285"/>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75" name="TextBox 74"/>
          <p:cNvSpPr txBox="1"/>
          <p:nvPr/>
        </p:nvSpPr>
        <p:spPr>
          <a:xfrm>
            <a:off x="54330" y="3308948"/>
            <a:ext cx="1402948" cy="369332"/>
          </a:xfrm>
          <a:prstGeom prst="rect">
            <a:avLst/>
          </a:prstGeom>
          <a:noFill/>
        </p:spPr>
        <p:txBody>
          <a:bodyPr wrap="none" rtlCol="0">
            <a:spAutoFit/>
          </a:bodyPr>
          <a:lstStyle/>
          <a:p>
            <a:r>
              <a:rPr lang="en-US" dirty="0"/>
              <a:t>12.34.56.78</a:t>
            </a:r>
          </a:p>
        </p:txBody>
      </p:sp>
      <p:sp>
        <p:nvSpPr>
          <p:cNvPr id="76" name="TextBox 75"/>
          <p:cNvSpPr txBox="1"/>
          <p:nvPr/>
        </p:nvSpPr>
        <p:spPr>
          <a:xfrm>
            <a:off x="1844002" y="3308948"/>
            <a:ext cx="889987" cy="369332"/>
          </a:xfrm>
          <a:prstGeom prst="rect">
            <a:avLst/>
          </a:prstGeom>
          <a:noFill/>
        </p:spPr>
        <p:txBody>
          <a:bodyPr wrap="none" rtlCol="0">
            <a:spAutoFit/>
          </a:bodyPr>
          <a:lstStyle/>
          <a:p>
            <a:r>
              <a:rPr lang="en-US" dirty="0"/>
              <a:t>6.4.2.0</a:t>
            </a:r>
          </a:p>
        </p:txBody>
      </p:sp>
      <p:sp>
        <p:nvSpPr>
          <p:cNvPr id="77" name="TextBox 76"/>
          <p:cNvSpPr txBox="1"/>
          <p:nvPr/>
        </p:nvSpPr>
        <p:spPr>
          <a:xfrm>
            <a:off x="3131527" y="3308948"/>
            <a:ext cx="1274708" cy="369332"/>
          </a:xfrm>
          <a:prstGeom prst="rect">
            <a:avLst/>
          </a:prstGeom>
          <a:noFill/>
        </p:spPr>
        <p:txBody>
          <a:bodyPr wrap="none" rtlCol="0">
            <a:spAutoFit/>
          </a:bodyPr>
          <a:lstStyle/>
          <a:p>
            <a:r>
              <a:rPr lang="en-US" dirty="0"/>
              <a:t>31.64.7.22</a:t>
            </a:r>
          </a:p>
        </p:txBody>
      </p:sp>
      <p:sp>
        <p:nvSpPr>
          <p:cNvPr id="78" name="TextBox 77"/>
          <p:cNvSpPr txBox="1"/>
          <p:nvPr/>
        </p:nvSpPr>
        <p:spPr>
          <a:xfrm>
            <a:off x="4851909" y="3308948"/>
            <a:ext cx="1274708" cy="369332"/>
          </a:xfrm>
          <a:prstGeom prst="rect">
            <a:avLst/>
          </a:prstGeom>
          <a:noFill/>
        </p:spPr>
        <p:txBody>
          <a:bodyPr wrap="none" rtlCol="0">
            <a:spAutoFit/>
          </a:bodyPr>
          <a:lstStyle/>
          <a:p>
            <a:r>
              <a:rPr lang="en-US" dirty="0"/>
              <a:t>245.9.1.43</a:t>
            </a:r>
          </a:p>
        </p:txBody>
      </p:sp>
      <p:sp>
        <p:nvSpPr>
          <p:cNvPr id="79" name="TextBox 78"/>
          <p:cNvSpPr txBox="1"/>
          <p:nvPr/>
        </p:nvSpPr>
        <p:spPr>
          <a:xfrm>
            <a:off x="6407948" y="3308948"/>
            <a:ext cx="1274708" cy="369332"/>
          </a:xfrm>
          <a:prstGeom prst="rect">
            <a:avLst/>
          </a:prstGeom>
          <a:noFill/>
        </p:spPr>
        <p:txBody>
          <a:bodyPr wrap="none" rtlCol="0">
            <a:spAutoFit/>
          </a:bodyPr>
          <a:lstStyle/>
          <a:p>
            <a:r>
              <a:rPr lang="en-US" dirty="0"/>
              <a:t>98.102.8.1</a:t>
            </a:r>
          </a:p>
        </p:txBody>
      </p:sp>
      <p:sp>
        <p:nvSpPr>
          <p:cNvPr id="87" name="TextBox 86"/>
          <p:cNvSpPr txBox="1"/>
          <p:nvPr/>
        </p:nvSpPr>
        <p:spPr>
          <a:xfrm>
            <a:off x="3246754" y="4265338"/>
            <a:ext cx="3180486" cy="461665"/>
          </a:xfrm>
          <a:prstGeom prst="rect">
            <a:avLst/>
          </a:prstGeom>
          <a:noFill/>
        </p:spPr>
        <p:txBody>
          <a:bodyPr wrap="none" rtlCol="0">
            <a:spAutoFit/>
          </a:bodyPr>
          <a:lstStyle/>
          <a:p>
            <a:r>
              <a:rPr lang="en-US" sz="2400" b="1" dirty="0">
                <a:solidFill>
                  <a:schemeClr val="accent1"/>
                </a:solidFill>
              </a:rPr>
              <a:t>www.my-botnet.com</a:t>
            </a:r>
          </a:p>
        </p:txBody>
      </p:sp>
      <p:cxnSp>
        <p:nvCxnSpPr>
          <p:cNvPr id="109" name="Straight Connector 108"/>
          <p:cNvCxnSpPr>
            <a:stCxn id="79" idx="2"/>
            <a:endCxn id="87" idx="0"/>
          </p:cNvCxnSpPr>
          <p:nvPr/>
        </p:nvCxnSpPr>
        <p:spPr>
          <a:xfrm flipH="1">
            <a:off x="4836997" y="3678280"/>
            <a:ext cx="2208305" cy="58705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flipH="1">
            <a:off x="140150" y="3603169"/>
            <a:ext cx="2656250" cy="1923318"/>
            <a:chOff x="1219200" y="4876799"/>
            <a:chExt cx="5181605" cy="1384995"/>
          </a:xfrm>
        </p:grpSpPr>
        <p:sp>
          <p:nvSpPr>
            <p:cNvPr id="48" name="Rectangular Callout 47"/>
            <p:cNvSpPr/>
            <p:nvPr/>
          </p:nvSpPr>
          <p:spPr>
            <a:xfrm>
              <a:off x="1219200" y="4876799"/>
              <a:ext cx="5181601" cy="1384995"/>
            </a:xfrm>
            <a:prstGeom prst="wedgeRectCallout">
              <a:avLst>
                <a:gd name="adj1" fmla="val -67856"/>
                <a:gd name="adj2" fmla="val 4282"/>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9" name="TextBox 48"/>
            <p:cNvSpPr txBox="1"/>
            <p:nvPr/>
          </p:nvSpPr>
          <p:spPr>
            <a:xfrm>
              <a:off x="1219204" y="4928315"/>
              <a:ext cx="5181601" cy="13076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But: </a:t>
              </a:r>
              <a:r>
                <a:rPr kumimoji="0" lang="en-US" sz="2800" b="0" i="0" u="none" strike="noStrike" kern="0" cap="none" spc="0" normalizeH="0" baseline="0" noProof="0" dirty="0">
                  <a:ln>
                    <a:noFill/>
                  </a:ln>
                  <a:solidFill>
                    <a:sysClr val="window" lastClr="FFFFFF"/>
                  </a:solidFill>
                  <a:effectLst/>
                  <a:uLnTx/>
                  <a:uFillTx/>
                </a:rPr>
                <a:t>ISPs</a:t>
              </a:r>
              <a:r>
                <a:rPr kumimoji="0" lang="en-US" sz="2800" b="0" i="0" u="none" strike="noStrike" kern="0" cap="none" spc="0" normalizeH="0" noProof="0" dirty="0">
                  <a:ln>
                    <a:noFill/>
                  </a:ln>
                  <a:solidFill>
                    <a:sysClr val="window" lastClr="FFFFFF"/>
                  </a:solidFill>
                  <a:effectLst/>
                  <a:uLnTx/>
                  <a:uFillTx/>
                </a:rPr>
                <a:t> can blacklist the rendezvous domain</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22" name="Footer Placeholder 21"/>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19807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20000" cy="914400"/>
          </a:xfrm>
        </p:spPr>
        <p:txBody>
          <a:bodyPr>
            <a:normAutofit/>
          </a:bodyPr>
          <a:lstStyle/>
          <a:p>
            <a:r>
              <a:rPr lang="en-US" dirty="0"/>
              <a:t>Domain Generation Algorithms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19200"/>
            <a:ext cx="6629400" cy="4937760"/>
          </a:xfrm>
        </p:spPr>
        <p:txBody>
          <a:bodyPr>
            <a:normAutofit/>
          </a:bodyPr>
          <a:lstStyle/>
          <a:p>
            <a:pPr lvl="3"/>
            <a:endParaRPr lang="en-US" b="1" dirty="0"/>
          </a:p>
          <a:p>
            <a:r>
              <a:rPr lang="en-US" b="1" dirty="0"/>
              <a:t>DGA</a:t>
            </a:r>
            <a:r>
              <a:rPr lang="en-US" dirty="0"/>
              <a:t>: a method in which the malware generates the C&amp;C server address</a:t>
            </a:r>
          </a:p>
          <a:p>
            <a:pPr lvl="1"/>
            <a:endParaRPr lang="en-US" dirty="0"/>
          </a:p>
          <a:p>
            <a:pPr lvl="1"/>
            <a:r>
              <a:rPr lang="en-US" dirty="0"/>
              <a:t>The malware can determine when to connect to what appears to be a random address online</a:t>
            </a:r>
          </a:p>
          <a:p>
            <a:pPr lvl="1"/>
            <a:endParaRPr lang="en-US" dirty="0"/>
          </a:p>
          <a:p>
            <a:pPr lvl="1"/>
            <a:r>
              <a:rPr lang="en-US" dirty="0"/>
              <a:t>Bot master ensures random domain name was registered ahead of connection time and created appropriate DNS records to point that address to their C&amp;C server</a:t>
            </a:r>
          </a:p>
          <a:p>
            <a:pPr lvl="1"/>
            <a:endParaRPr lang="en-US" dirty="0"/>
          </a:p>
        </p:txBody>
      </p:sp>
      <p:sp>
        <p:nvSpPr>
          <p:cNvPr id="7" name="Rectangle 6"/>
          <p:cNvSpPr/>
          <p:nvPr/>
        </p:nvSpPr>
        <p:spPr>
          <a:xfrm>
            <a:off x="6827330" y="2797076"/>
            <a:ext cx="2083125" cy="2308324"/>
          </a:xfrm>
          <a:prstGeom prst="rect">
            <a:avLst/>
          </a:prstGeom>
          <a:ln>
            <a:solidFill>
              <a:srgbClr val="000000"/>
            </a:solidFill>
          </a:ln>
        </p:spPr>
        <p:txBody>
          <a:bodyPr wrap="square">
            <a:spAutoFit/>
          </a:bodyPr>
          <a:lstStyle/>
          <a:p>
            <a:r>
              <a:rPr lang="en-US" dirty="0" err="1">
                <a:solidFill>
                  <a:srgbClr val="163CFF"/>
                </a:solidFill>
              </a:rPr>
              <a:t>eqxowsn.info</a:t>
            </a:r>
            <a:endParaRPr lang="en-US" dirty="0">
              <a:solidFill>
                <a:srgbClr val="163CFF"/>
              </a:solidFill>
            </a:endParaRPr>
          </a:p>
          <a:p>
            <a:r>
              <a:rPr lang="en-US" dirty="0" err="1">
                <a:solidFill>
                  <a:srgbClr val="163CFF"/>
                </a:solidFill>
              </a:rPr>
              <a:t>ggegtugh.info</a:t>
            </a:r>
            <a:endParaRPr lang="en-US" dirty="0">
              <a:solidFill>
                <a:srgbClr val="163CFF"/>
              </a:solidFill>
            </a:endParaRPr>
          </a:p>
          <a:p>
            <a:r>
              <a:rPr lang="en-US" dirty="0" err="1">
                <a:solidFill>
                  <a:srgbClr val="163CFF"/>
                </a:solidFill>
              </a:rPr>
              <a:t>hquterpacw.net</a:t>
            </a:r>
            <a:endParaRPr lang="en-US" dirty="0">
              <a:solidFill>
                <a:srgbClr val="163CFF"/>
              </a:solidFill>
            </a:endParaRPr>
          </a:p>
          <a:p>
            <a:r>
              <a:rPr lang="en-US" dirty="0" err="1">
                <a:solidFill>
                  <a:srgbClr val="163CFF"/>
                </a:solidFill>
              </a:rPr>
              <a:t>oumaac.com</a:t>
            </a:r>
            <a:endParaRPr lang="en-US" dirty="0">
              <a:solidFill>
                <a:srgbClr val="163CFF"/>
              </a:solidFill>
            </a:endParaRPr>
          </a:p>
          <a:p>
            <a:r>
              <a:rPr lang="en-US" dirty="0" err="1">
                <a:solidFill>
                  <a:srgbClr val="163CFF"/>
                </a:solidFill>
              </a:rPr>
              <a:t>rwyoehbkhdhb.info</a:t>
            </a:r>
            <a:endParaRPr lang="en-US" dirty="0">
              <a:solidFill>
                <a:srgbClr val="163CFF"/>
              </a:solidFill>
            </a:endParaRPr>
          </a:p>
          <a:p>
            <a:r>
              <a:rPr lang="en-US" dirty="0" err="1">
                <a:solidFill>
                  <a:srgbClr val="163CFF"/>
                </a:solidFill>
              </a:rPr>
              <a:t>rzziyf.info</a:t>
            </a:r>
            <a:endParaRPr lang="en-US" dirty="0">
              <a:solidFill>
                <a:srgbClr val="163CFF"/>
              </a:solidFill>
            </a:endParaRPr>
          </a:p>
          <a:p>
            <a:r>
              <a:rPr lang="en-US" dirty="0" err="1">
                <a:solidFill>
                  <a:srgbClr val="163CFF"/>
                </a:solidFill>
              </a:rPr>
              <a:t>vmlbhdvtjrn.org</a:t>
            </a:r>
            <a:endParaRPr lang="en-US" dirty="0">
              <a:solidFill>
                <a:srgbClr val="163CFF"/>
              </a:solidFill>
            </a:endParaRPr>
          </a:p>
          <a:p>
            <a:r>
              <a:rPr lang="en-US" dirty="0">
                <a:solidFill>
                  <a:srgbClr val="163CFF"/>
                </a:solidFill>
              </a:rPr>
              <a:t>…</a:t>
            </a:r>
          </a:p>
        </p:txBody>
      </p:sp>
      <p:sp>
        <p:nvSpPr>
          <p:cNvPr id="8" name="TextBox 7"/>
          <p:cNvSpPr txBox="1"/>
          <p:nvPr/>
        </p:nvSpPr>
        <p:spPr>
          <a:xfrm>
            <a:off x="6654046" y="2161401"/>
            <a:ext cx="2413754" cy="646331"/>
          </a:xfrm>
          <a:prstGeom prst="rect">
            <a:avLst/>
          </a:prstGeom>
          <a:noFill/>
        </p:spPr>
        <p:txBody>
          <a:bodyPr wrap="none" rtlCol="0">
            <a:spAutoFit/>
          </a:bodyPr>
          <a:lstStyle/>
          <a:p>
            <a:pPr algn="ctr"/>
            <a:r>
              <a:rPr lang="en-US" b="1" dirty="0"/>
              <a:t>Examples of random</a:t>
            </a:r>
          </a:p>
          <a:p>
            <a:pPr algn="ctr"/>
            <a:r>
              <a:rPr lang="en-US" b="1" dirty="0"/>
              <a:t>addresses</a:t>
            </a:r>
          </a:p>
        </p:txBody>
      </p:sp>
    </p:spTree>
    <p:extLst>
      <p:ext uri="{BB962C8B-B14F-4D97-AF65-F5344CB8AC3E}">
        <p14:creationId xmlns:p14="http://schemas.microsoft.com/office/powerpoint/2010/main" val="3711754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5" y="3916412"/>
            <a:ext cx="564421" cy="1991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a:off x="1012896" y="3916412"/>
            <a:ext cx="1271637"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a:off x="1012896" y="3916412"/>
            <a:ext cx="2189666"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a:off x="1012896" y="3916412"/>
            <a:ext cx="3025703"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1012896" y="3916412"/>
            <a:ext cx="4013049"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1012896" y="3916412"/>
            <a:ext cx="4847120"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1012896" y="3916412"/>
            <a:ext cx="5758018"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1012896" y="3916412"/>
            <a:ext cx="6779811"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1012896" y="3916412"/>
            <a:ext cx="7697843"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a:off x="1012896" y="3916412"/>
            <a:ext cx="271618" cy="189611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87" name="TextBox 86"/>
          <p:cNvSpPr txBox="1"/>
          <p:nvPr/>
        </p:nvSpPr>
        <p:spPr>
          <a:xfrm>
            <a:off x="-34859" y="3547080"/>
            <a:ext cx="2095510" cy="369332"/>
          </a:xfrm>
          <a:prstGeom prst="rect">
            <a:avLst/>
          </a:prstGeom>
          <a:noFill/>
        </p:spPr>
        <p:txBody>
          <a:bodyPr wrap="none" rtlCol="0">
            <a:spAutoFit/>
          </a:bodyPr>
          <a:lstStyle/>
          <a:p>
            <a:r>
              <a:rPr lang="en-US" dirty="0"/>
              <a:t>www.sb39fwn.com</a:t>
            </a:r>
          </a:p>
        </p:txBody>
      </p: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6274566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86" name="TextBox 85"/>
          <p:cNvSpPr txBox="1"/>
          <p:nvPr/>
        </p:nvSpPr>
        <p:spPr>
          <a:xfrm>
            <a:off x="1915508" y="3534197"/>
            <a:ext cx="2249398" cy="369332"/>
          </a:xfrm>
          <a:prstGeom prst="rect">
            <a:avLst/>
          </a:prstGeom>
          <a:noFill/>
        </p:spPr>
        <p:txBody>
          <a:bodyPr wrap="none" rtlCol="0">
            <a:spAutoFit/>
          </a:bodyPr>
          <a:lstStyle/>
          <a:p>
            <a:r>
              <a:rPr lang="en-US" dirty="0"/>
              <a:t>www.17-cjbq0n.com</a:t>
            </a:r>
          </a:p>
        </p:txBody>
      </p:sp>
      <p:cxnSp>
        <p:nvCxnSpPr>
          <p:cNvPr id="88" name="Straight Connector 87"/>
          <p:cNvCxnSpPr/>
          <p:nvPr/>
        </p:nvCxnSpPr>
        <p:spPr>
          <a:xfrm flipH="1">
            <a:off x="448475" y="3897262"/>
            <a:ext cx="2552880"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284533" y="3897262"/>
            <a:ext cx="7168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001354" y="3897262"/>
            <a:ext cx="201208"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001354" y="3897262"/>
            <a:ext cx="1163552"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001354" y="3897262"/>
            <a:ext cx="202459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01354" y="3897262"/>
            <a:ext cx="295529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001354" y="3897262"/>
            <a:ext cx="3873324"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001354" y="3897262"/>
            <a:ext cx="481536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01354" y="3897262"/>
            <a:ext cx="5709385"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366504" y="3897262"/>
            <a:ext cx="1634850" cy="20106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1416044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102" name="TextBox 101"/>
          <p:cNvSpPr txBox="1"/>
          <p:nvPr/>
        </p:nvSpPr>
        <p:spPr>
          <a:xfrm>
            <a:off x="4164906" y="3547080"/>
            <a:ext cx="2236574" cy="369332"/>
          </a:xfrm>
          <a:prstGeom prst="rect">
            <a:avLst/>
          </a:prstGeom>
          <a:noFill/>
        </p:spPr>
        <p:txBody>
          <a:bodyPr wrap="none" rtlCol="0">
            <a:spAutoFit/>
          </a:bodyPr>
          <a:lstStyle/>
          <a:p>
            <a:r>
              <a:rPr lang="en-US" dirty="0"/>
              <a:t>www.xx8h4d9n.com</a:t>
            </a:r>
          </a:p>
        </p:txBody>
      </p:sp>
      <p:cxnSp>
        <p:nvCxnSpPr>
          <p:cNvPr id="104" name="Straight Connector 103"/>
          <p:cNvCxnSpPr/>
          <p:nvPr/>
        </p:nvCxnSpPr>
        <p:spPr>
          <a:xfrm flipH="1">
            <a:off x="448475" y="3897262"/>
            <a:ext cx="4729871"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2284533" y="3897262"/>
            <a:ext cx="2893813"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3272424" y="3897262"/>
            <a:ext cx="19059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164906" y="3897262"/>
            <a:ext cx="101343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5038620" y="3897262"/>
            <a:ext cx="13972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178345" y="3897262"/>
            <a:ext cx="787026"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5178345" y="3897262"/>
            <a:ext cx="1696333"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178345" y="3897262"/>
            <a:ext cx="2638378"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5178345" y="3897262"/>
            <a:ext cx="3532394"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366504" y="3897262"/>
            <a:ext cx="3811841" cy="20106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560685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5" y="3916412"/>
            <a:ext cx="564421" cy="1991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a:off x="1012896" y="3916412"/>
            <a:ext cx="1271637"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a:off x="1012896" y="3916412"/>
            <a:ext cx="2189666"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a:off x="1012896" y="3916412"/>
            <a:ext cx="3025703"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1012896" y="3916412"/>
            <a:ext cx="4013049"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1012896" y="3916412"/>
            <a:ext cx="4847120"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1012896" y="3916412"/>
            <a:ext cx="5758018"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1012896" y="3916412"/>
            <a:ext cx="6779811"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1012896" y="3916412"/>
            <a:ext cx="7697843"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a:off x="1012896" y="3916412"/>
            <a:ext cx="271618" cy="189611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a14="http://schemas.microsoft.com/office/drawing/2010/main" xmlns="">
                <a:solidFill>
                  <a:srgbClr val="FFFFFF"/>
                </a:solidFill>
              </a14:hiddenFill>
            </a:ext>
          </a:extLst>
        </p:spPr>
      </p:pic>
      <p:sp>
        <p:nvSpPr>
          <p:cNvPr id="87" name="TextBox 86"/>
          <p:cNvSpPr txBox="1"/>
          <p:nvPr/>
        </p:nvSpPr>
        <p:spPr>
          <a:xfrm>
            <a:off x="-34859" y="3547080"/>
            <a:ext cx="2095510" cy="369332"/>
          </a:xfrm>
          <a:prstGeom prst="rect">
            <a:avLst/>
          </a:prstGeom>
          <a:noFill/>
        </p:spPr>
        <p:txBody>
          <a:bodyPr wrap="none" rtlCol="0">
            <a:spAutoFit/>
          </a:bodyPr>
          <a:lstStyle/>
          <a:p>
            <a:r>
              <a:rPr lang="en-US" dirty="0"/>
              <a:t>www.sb39fwn.com</a:t>
            </a:r>
          </a:p>
        </p:txBody>
      </p:sp>
      <p:sp>
        <p:nvSpPr>
          <p:cNvPr id="86" name="TextBox 85"/>
          <p:cNvSpPr txBox="1"/>
          <p:nvPr/>
        </p:nvSpPr>
        <p:spPr>
          <a:xfrm>
            <a:off x="1915508" y="3534197"/>
            <a:ext cx="2249398" cy="369332"/>
          </a:xfrm>
          <a:prstGeom prst="rect">
            <a:avLst/>
          </a:prstGeom>
          <a:noFill/>
        </p:spPr>
        <p:txBody>
          <a:bodyPr wrap="none" rtlCol="0">
            <a:spAutoFit/>
          </a:bodyPr>
          <a:lstStyle/>
          <a:p>
            <a:r>
              <a:rPr lang="en-US" dirty="0"/>
              <a:t>www.17-cjbq0n.com</a:t>
            </a:r>
          </a:p>
        </p:txBody>
      </p:sp>
      <p:cxnSp>
        <p:nvCxnSpPr>
          <p:cNvPr id="88" name="Straight Connector 87"/>
          <p:cNvCxnSpPr/>
          <p:nvPr/>
        </p:nvCxnSpPr>
        <p:spPr>
          <a:xfrm flipH="1">
            <a:off x="448475" y="3897262"/>
            <a:ext cx="2552880"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284533" y="3897262"/>
            <a:ext cx="7168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001354" y="3897262"/>
            <a:ext cx="201208"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001354" y="3897262"/>
            <a:ext cx="1163552"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001354" y="3897262"/>
            <a:ext cx="202459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01354" y="3897262"/>
            <a:ext cx="295529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001354" y="3897262"/>
            <a:ext cx="3873324"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001354" y="3897262"/>
            <a:ext cx="481536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01354" y="3897262"/>
            <a:ext cx="5709385"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366504" y="3897262"/>
            <a:ext cx="1634850" cy="20106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164906" y="3547080"/>
            <a:ext cx="2236574" cy="369332"/>
          </a:xfrm>
          <a:prstGeom prst="rect">
            <a:avLst/>
          </a:prstGeom>
          <a:noFill/>
        </p:spPr>
        <p:txBody>
          <a:bodyPr wrap="none" rtlCol="0">
            <a:spAutoFit/>
          </a:bodyPr>
          <a:lstStyle/>
          <a:p>
            <a:r>
              <a:rPr lang="en-US" dirty="0"/>
              <a:t>www.xx8h4d9n.com</a:t>
            </a:r>
          </a:p>
        </p:txBody>
      </p:sp>
      <p:cxnSp>
        <p:nvCxnSpPr>
          <p:cNvPr id="104" name="Straight Connector 103"/>
          <p:cNvCxnSpPr/>
          <p:nvPr/>
        </p:nvCxnSpPr>
        <p:spPr>
          <a:xfrm flipH="1">
            <a:off x="448475" y="3897262"/>
            <a:ext cx="4729871"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2284533" y="3897262"/>
            <a:ext cx="2893813"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3272424" y="3897262"/>
            <a:ext cx="19059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164906" y="3897262"/>
            <a:ext cx="101343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5038620" y="3897262"/>
            <a:ext cx="13972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178345" y="3897262"/>
            <a:ext cx="787026"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5178345" y="3897262"/>
            <a:ext cx="1696333"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178345" y="3897262"/>
            <a:ext cx="2638378"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5178345" y="3897262"/>
            <a:ext cx="3532394"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366504" y="3897262"/>
            <a:ext cx="3811841" cy="201061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flipH="1">
            <a:off x="344938" y="1477997"/>
            <a:ext cx="3262542" cy="1589090"/>
            <a:chOff x="1219200" y="4876799"/>
            <a:chExt cx="5181605" cy="1384995"/>
          </a:xfrm>
        </p:grpSpPr>
        <p:sp>
          <p:nvSpPr>
            <p:cNvPr id="124" name="Rectangular Callout 123"/>
            <p:cNvSpPr/>
            <p:nvPr/>
          </p:nvSpPr>
          <p:spPr>
            <a:xfrm>
              <a:off x="1219200" y="4876799"/>
              <a:ext cx="5181600" cy="1384995"/>
            </a:xfrm>
            <a:prstGeom prst="wedgeRectCallout">
              <a:avLst>
                <a:gd name="adj1" fmla="val 44179"/>
                <a:gd name="adj2" fmla="val 19725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25" name="TextBox 124"/>
            <p:cNvSpPr txBox="1"/>
            <p:nvPr/>
          </p:nvSpPr>
          <p:spPr>
            <a:xfrm>
              <a:off x="1219204" y="4928315"/>
              <a:ext cx="5181601" cy="13076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Bots generate many possible domains each day</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126" name="Group 125"/>
          <p:cNvGrpSpPr/>
          <p:nvPr/>
        </p:nvGrpSpPr>
        <p:grpSpPr>
          <a:xfrm flipH="1">
            <a:off x="5239514" y="1957668"/>
            <a:ext cx="3675886" cy="1471331"/>
            <a:chOff x="1067564" y="4928315"/>
            <a:chExt cx="5333241" cy="1400174"/>
          </a:xfrm>
        </p:grpSpPr>
        <p:sp>
          <p:nvSpPr>
            <p:cNvPr id="127" name="Rectangular Callout 126"/>
            <p:cNvSpPr/>
            <p:nvPr/>
          </p:nvSpPr>
          <p:spPr>
            <a:xfrm>
              <a:off x="1067564" y="4943494"/>
              <a:ext cx="5181599" cy="1384995"/>
            </a:xfrm>
            <a:prstGeom prst="wedgeRectCallout">
              <a:avLst>
                <a:gd name="adj1" fmla="val 59323"/>
                <a:gd name="adj2" fmla="val -2753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28" name="TextBox 127"/>
            <p:cNvSpPr txBox="1"/>
            <p:nvPr/>
          </p:nvSpPr>
          <p:spPr>
            <a:xfrm>
              <a:off x="1219206" y="4928315"/>
              <a:ext cx="5181599" cy="13180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…But the </a:t>
              </a:r>
              <a:r>
                <a:rPr lang="en-US" sz="2800" kern="0" noProof="0" dirty="0" err="1">
                  <a:solidFill>
                    <a:sysClr val="window" lastClr="FFFFFF"/>
                  </a:solidFill>
                </a:rPr>
                <a:t>Botmaster</a:t>
              </a:r>
              <a:r>
                <a:rPr lang="en-US" sz="2800" kern="0" noProof="0" dirty="0">
                  <a:solidFill>
                    <a:sysClr val="window" lastClr="FFFFFF"/>
                  </a:solidFill>
                </a:rPr>
                <a:t> only needs to register a few</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129" name="Group 128"/>
          <p:cNvGrpSpPr/>
          <p:nvPr/>
        </p:nvGrpSpPr>
        <p:grpSpPr>
          <a:xfrm flipH="1">
            <a:off x="6264973" y="3996824"/>
            <a:ext cx="2689836" cy="1446659"/>
            <a:chOff x="1219200" y="4876799"/>
            <a:chExt cx="5181605" cy="1384995"/>
          </a:xfrm>
        </p:grpSpPr>
        <p:sp>
          <p:nvSpPr>
            <p:cNvPr id="130" name="Rectangular Callout 129"/>
            <p:cNvSpPr/>
            <p:nvPr/>
          </p:nvSpPr>
          <p:spPr>
            <a:xfrm>
              <a:off x="1219200" y="4876799"/>
              <a:ext cx="5181599" cy="1384995"/>
            </a:xfrm>
            <a:prstGeom prst="wedgeRectCallout">
              <a:avLst>
                <a:gd name="adj1" fmla="val 78996"/>
                <a:gd name="adj2" fmla="val -84062"/>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31" name="TextBox 130"/>
            <p:cNvSpPr txBox="1"/>
            <p:nvPr/>
          </p:nvSpPr>
          <p:spPr>
            <a:xfrm>
              <a:off x="1219206" y="4928315"/>
              <a:ext cx="5181599" cy="12591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Can be combined with fast flux</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192191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73901" y="1637554"/>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128465" y="3873569"/>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524592" y="1393169"/>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1034962" y="2113633"/>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1034962" y="2113633"/>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216268" y="3416395"/>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88832" y="2589081"/>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216268" y="3337936"/>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88832" y="1854834"/>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331" y="1134372"/>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30" y="2897405"/>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195" y="143338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623" y="2226498"/>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40" y="143338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180" y="1888871"/>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769" y="16929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705" y="26561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462" y="362923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055" y="563175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522" y="452671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774" y="53234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21" y="228075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768" y="578415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093" y="563175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474" y="518749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464" y="43707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578" y="3337936"/>
            <a:ext cx="616648" cy="616648"/>
          </a:xfrm>
          <a:prstGeom prst="rect">
            <a:avLst/>
          </a:prstGeom>
          <a:noFill/>
          <a:extLst>
            <a:ext uri="{909E8E84-426E-40dd-AFC4-6F175D3DCCD1}">
              <a14:hiddenFill xmlns:a14="http://schemas.microsoft.com/office/drawing/2010/main" xmlns="">
                <a:solidFill>
                  <a:srgbClr val="FFFFFF"/>
                </a:solidFill>
              </a14:hiddenFill>
            </a:ext>
          </a:extLst>
        </p:spPr>
      </p:pic>
      <p:sp>
        <p:nvSpPr>
          <p:cNvPr id="2049" name="TextBox 2048"/>
          <p:cNvSpPr txBox="1"/>
          <p:nvPr/>
        </p:nvSpPr>
        <p:spPr>
          <a:xfrm>
            <a:off x="7314504" y="1170255"/>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7994865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32" y="2135339"/>
            <a:ext cx="613165" cy="613165"/>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931" y="3670827"/>
            <a:ext cx="613165" cy="613165"/>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816" y="3210062"/>
            <a:ext cx="613165" cy="613165"/>
          </a:xfrm>
          <a:prstGeom prst="rect">
            <a:avLst/>
          </a:prstGeom>
          <a:noFill/>
          <a:extLst>
            <a:ext uri="{909E8E84-426E-40dd-AFC4-6F175D3DCCD1}">
              <a14:hiddenFill xmlns:a14="http://schemas.microsoft.com/office/drawing/2010/main" xmlns="">
                <a:solidFill>
                  <a:srgbClr val="FFFFFF"/>
                </a:solidFill>
              </a14:hiddenFill>
            </a:ext>
          </a:extLst>
        </p:spPr>
      </p:pic>
      <p:pic>
        <p:nvPicPr>
          <p:cNvPr id="88"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8536" y="3029277"/>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89"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8425" y="4106342"/>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0"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0825" y="4644281"/>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0616" y="2493603"/>
            <a:ext cx="361570" cy="361570"/>
          </a:xfrm>
          <a:prstGeom prst="rect">
            <a:avLst/>
          </a:prstGeom>
          <a:noFill/>
          <a:extLst>
            <a:ext uri="{909E8E84-426E-40dd-AFC4-6F175D3DCCD1}">
              <a14:hiddenFill xmlns:a14="http://schemas.microsoft.com/office/drawing/2010/main" xmlns="">
                <a:solidFill>
                  <a:srgbClr val="FFFFFF"/>
                </a:solidFill>
              </a14:hiddenFill>
            </a:ext>
          </a:extLst>
        </p:spPr>
      </p:pic>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768426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1" name="Curved Connector 40"/>
          <p:cNvCxnSpPr>
            <a:stCxn id="11" idx="2"/>
            <a:endCxn id="9" idx="2"/>
          </p:cNvCxnSpPr>
          <p:nvPr/>
        </p:nvCxnSpPr>
        <p:spPr>
          <a:xfrm rot="5400000" flipH="1" flipV="1">
            <a:off x="5403840" y="1622899"/>
            <a:ext cx="259544" cy="1901071"/>
          </a:xfrm>
          <a:prstGeom prst="curvedConnector3">
            <a:avLst>
              <a:gd name="adj1" fmla="val -197127"/>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3" name="Curved Connector 82"/>
          <p:cNvCxnSpPr>
            <a:stCxn id="17" idx="2"/>
            <a:endCxn id="13" idx="1"/>
          </p:cNvCxnSpPr>
          <p:nvPr/>
        </p:nvCxnSpPr>
        <p:spPr>
          <a:xfrm rot="16200000" flipH="1">
            <a:off x="5320361" y="1937103"/>
            <a:ext cx="1040152" cy="3748017"/>
          </a:xfrm>
          <a:prstGeom prst="curvedConnector2">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4" name="Curved Connector 83"/>
          <p:cNvCxnSpPr>
            <a:stCxn id="82" idx="3"/>
            <a:endCxn id="15" idx="1"/>
          </p:cNvCxnSpPr>
          <p:nvPr/>
        </p:nvCxnSpPr>
        <p:spPr>
          <a:xfrm>
            <a:off x="3819210" y="4039891"/>
            <a:ext cx="3670296" cy="1188776"/>
          </a:xfrm>
          <a:prstGeom prst="curvedConnector3">
            <a:avLst>
              <a:gd name="adj1" fmla="val 50000"/>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1" idx="3"/>
            <a:endCxn id="74" idx="0"/>
          </p:cNvCxnSpPr>
          <p:nvPr/>
        </p:nvCxnSpPr>
        <p:spPr>
          <a:xfrm>
            <a:off x="3963096" y="5072743"/>
            <a:ext cx="1819980" cy="1105040"/>
          </a:xfrm>
          <a:prstGeom prst="curvedConnector2">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92"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1687" y="1773769"/>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1301" y="3918255"/>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570" y="5338533"/>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0615" y="6518462"/>
            <a:ext cx="361570" cy="361570"/>
          </a:xfrm>
          <a:prstGeom prst="rect">
            <a:avLst/>
          </a:prstGeom>
          <a:noFill/>
          <a:extLst>
            <a:ext uri="{909E8E84-426E-40dd-AFC4-6F175D3DCCD1}">
              <a14:hiddenFill xmlns:a14="http://schemas.microsoft.com/office/drawing/2010/main" xmlns="">
                <a:solidFill>
                  <a:srgbClr val="FFFFFF"/>
                </a:solidFill>
              </a14:hiddenFill>
            </a:ext>
          </a:extLst>
        </p:spPr>
      </p:pic>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grpSp>
        <p:nvGrpSpPr>
          <p:cNvPr id="106" name="Group 105"/>
          <p:cNvGrpSpPr/>
          <p:nvPr/>
        </p:nvGrpSpPr>
        <p:grpSpPr>
          <a:xfrm flipH="1">
            <a:off x="5675012" y="188103"/>
            <a:ext cx="2936980" cy="971366"/>
            <a:chOff x="1219200" y="4876799"/>
            <a:chExt cx="5181605" cy="1384995"/>
          </a:xfrm>
        </p:grpSpPr>
        <p:sp>
          <p:nvSpPr>
            <p:cNvPr id="107" name="Rectangular Callout 106"/>
            <p:cNvSpPr/>
            <p:nvPr/>
          </p:nvSpPr>
          <p:spPr>
            <a:xfrm>
              <a:off x="1219200" y="4876799"/>
              <a:ext cx="5181601" cy="1384995"/>
            </a:xfrm>
            <a:prstGeom prst="wedgeRectCallout">
              <a:avLst>
                <a:gd name="adj1" fmla="val 15189"/>
                <a:gd name="adj2" fmla="val 11099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08" name="TextBox 107"/>
            <p:cNvSpPr txBox="1"/>
            <p:nvPr/>
          </p:nvSpPr>
          <p:spPr>
            <a:xfrm>
              <a:off x="1219203" y="4928315"/>
              <a:ext cx="5181602" cy="90305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Insert commands into the DHT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4048768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a14="http://schemas.microsoft.com/office/drawing/2010/main" xmlns="">
                <a:solidFill>
                  <a:srgbClr val="FFFFFF"/>
                </a:solidFill>
              </a14:hiddenFill>
            </a:ext>
          </a:extLst>
        </p:spPr>
      </p:pic>
      <p:pic>
        <p:nvPicPr>
          <p:cNvPr id="2051"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a14="http://schemas.microsoft.com/office/drawing/2010/main" xmlns="">
                <a:solidFill>
                  <a:srgbClr val="FFFFFF"/>
                </a:solidFill>
              </a14:hiddenFill>
            </a:ext>
          </a:extLst>
        </p:spPr>
      </p:pic>
      <p:pic>
        <p:nvPicPr>
          <p:cNvPr id="92"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687" y="1773769"/>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3"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1301" y="3918255"/>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4"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9570" y="5338533"/>
            <a:ext cx="361570" cy="361570"/>
          </a:xfrm>
          <a:prstGeom prst="rect">
            <a:avLst/>
          </a:prstGeom>
          <a:noFill/>
          <a:extLst>
            <a:ext uri="{909E8E84-426E-40dd-AFC4-6F175D3DCCD1}">
              <a14:hiddenFill xmlns:a14="http://schemas.microsoft.com/office/drawing/2010/main" xmlns="">
                <a:solidFill>
                  <a:srgbClr val="FFFFFF"/>
                </a:solidFill>
              </a14:hiddenFill>
            </a:ext>
          </a:extLst>
        </p:spPr>
      </p:pic>
      <p:pic>
        <p:nvPicPr>
          <p:cNvPr id="95"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0615" y="6518462"/>
            <a:ext cx="361570" cy="36157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6" name="Curved Connector 95"/>
          <p:cNvCxnSpPr>
            <a:stCxn id="10" idx="2"/>
            <a:endCxn id="9" idx="2"/>
          </p:cNvCxnSpPr>
          <p:nvPr/>
        </p:nvCxnSpPr>
        <p:spPr>
          <a:xfrm rot="5400000" flipH="1">
            <a:off x="6640074" y="2287737"/>
            <a:ext cx="455487" cy="767340"/>
          </a:xfrm>
          <a:prstGeom prst="curvedConnector3">
            <a:avLst>
              <a:gd name="adj1" fmla="val -50188"/>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9" name="Curved Connector 98"/>
          <p:cNvCxnSpPr>
            <a:stCxn id="80" idx="0"/>
            <a:endCxn id="15" idx="1"/>
          </p:cNvCxnSpPr>
          <p:nvPr/>
        </p:nvCxnSpPr>
        <p:spPr>
          <a:xfrm rot="5400000" flipH="1" flipV="1">
            <a:off x="5644414" y="3736036"/>
            <a:ext cx="352461" cy="3337724"/>
          </a:xfrm>
          <a:prstGeom prst="curvedConnector2">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02" name="Curved Connector 101"/>
          <p:cNvCxnSpPr>
            <a:stCxn id="7" idx="2"/>
            <a:endCxn id="74" idx="0"/>
          </p:cNvCxnSpPr>
          <p:nvPr/>
        </p:nvCxnSpPr>
        <p:spPr>
          <a:xfrm rot="16200000" flipH="1">
            <a:off x="3753729" y="4148436"/>
            <a:ext cx="3734120" cy="324573"/>
          </a:xfrm>
          <a:prstGeom prst="curvedConnector3">
            <a:avLst>
              <a:gd name="adj1" fmla="val 50000"/>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grpSp>
        <p:nvGrpSpPr>
          <p:cNvPr id="109" name="Group 108"/>
          <p:cNvGrpSpPr/>
          <p:nvPr/>
        </p:nvGrpSpPr>
        <p:grpSpPr>
          <a:xfrm flipH="1">
            <a:off x="701445" y="5652628"/>
            <a:ext cx="2936980" cy="990238"/>
            <a:chOff x="1219200" y="4876799"/>
            <a:chExt cx="5181605" cy="1411903"/>
          </a:xfrm>
        </p:grpSpPr>
        <p:sp>
          <p:nvSpPr>
            <p:cNvPr id="110" name="Rectangular Callout 109"/>
            <p:cNvSpPr/>
            <p:nvPr/>
          </p:nvSpPr>
          <p:spPr>
            <a:xfrm>
              <a:off x="1219200" y="4876799"/>
              <a:ext cx="5181601" cy="1384995"/>
            </a:xfrm>
            <a:prstGeom prst="wedgeRectCallout">
              <a:avLst>
                <a:gd name="adj1" fmla="val -61905"/>
                <a:gd name="adj2" fmla="val -35809"/>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1" name="TextBox 110"/>
            <p:cNvSpPr txBox="1"/>
            <p:nvPr/>
          </p:nvSpPr>
          <p:spPr>
            <a:xfrm>
              <a:off x="1219204" y="4928315"/>
              <a:ext cx="5181601" cy="13603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Get commands from the DHT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074136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12835</TotalTime>
  <Words>5751</Words>
  <Application>Microsoft Macintosh PowerPoint</Application>
  <PresentationFormat>On-screen Show (4:3)</PresentationFormat>
  <Paragraphs>1060</Paragraphs>
  <Slides>103</Slides>
  <Notes>26</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103</vt:i4>
      </vt:variant>
    </vt:vector>
  </HeadingPairs>
  <TitlesOfParts>
    <vt:vector size="115" baseType="lpstr">
      <vt:lpstr>ＭＳ Ｐゴシック</vt:lpstr>
      <vt:lpstr>Arial</vt:lpstr>
      <vt:lpstr>Calibri</vt:lpstr>
      <vt:lpstr>Gill Sans MT</vt:lpstr>
      <vt:lpstr>Lucida Sans</vt:lpstr>
      <vt:lpstr>Tahoma</vt:lpstr>
      <vt:lpstr>Tw Cen MT</vt:lpstr>
      <vt:lpstr>Verdana</vt:lpstr>
      <vt:lpstr>Wingdings</vt:lpstr>
      <vt:lpstr>Wingdings 2</vt:lpstr>
      <vt:lpstr>Wingdings 3</vt:lpstr>
      <vt:lpstr>santos_theme</vt:lpstr>
      <vt:lpstr>Cibercrime  Instrumentos do Cibercrime</vt:lpstr>
      <vt:lpstr>Cibercrime</vt:lpstr>
      <vt:lpstr>Exemplos de cibercrime</vt:lpstr>
      <vt:lpstr>Cibercrime in Portugal: Lei do Cibercrime</vt:lpstr>
      <vt:lpstr>Evolução do cibercrime</vt:lpstr>
      <vt:lpstr>Principais instrumentos do cibercrime</vt:lpstr>
      <vt:lpstr>Deep Web</vt:lpstr>
      <vt:lpstr>A Web: Recurso ponderoso para cibercriminosos</vt:lpstr>
      <vt:lpstr>A Web: recurso poderoso para investigadores</vt:lpstr>
      <vt:lpstr>A Web e a analogia do iceberg</vt:lpstr>
      <vt:lpstr>A Web de superfície</vt:lpstr>
      <vt:lpstr>Como funciona um motor de busca convencional</vt:lpstr>
      <vt:lpstr>Crawling da Web: A partir de páginas seminais</vt:lpstr>
      <vt:lpstr>Google hacking</vt:lpstr>
      <vt:lpstr>Exmplos: Pesquisar tipos de ficheiros sensíveis</vt:lpstr>
      <vt:lpstr>Exemplo: Encontrar servidores expostos</vt:lpstr>
      <vt:lpstr>Exemplo: Encontrar webcams expostas</vt:lpstr>
      <vt:lpstr>Google hacking: Livros inteiros sobre isto</vt:lpstr>
      <vt:lpstr>Deep Web</vt:lpstr>
      <vt:lpstr>Há conteúdo que não pode ser encontrado seguindo os URL</vt:lpstr>
      <vt:lpstr>Noutros casos não dá para seguir o URL</vt:lpstr>
      <vt:lpstr>Motores de busca especializados</vt:lpstr>
      <vt:lpstr>Um motor de busca especialmente interessante</vt:lpstr>
      <vt:lpstr>Como é que o Shodan funciona?</vt:lpstr>
      <vt:lpstr>Coisas surpreendentes que podemos encontrar</vt:lpstr>
      <vt:lpstr>Mais no fundo encontramos a Dark Web</vt:lpstr>
      <vt:lpstr>Dark Web: marketplace de actividades ilícitas</vt:lpstr>
      <vt:lpstr>Principais instrumentos do cibercrime</vt:lpstr>
      <vt:lpstr>Anonimato online</vt:lpstr>
      <vt:lpstr>Porquê ser anónimo na Internet?</vt:lpstr>
      <vt:lpstr>Na Internet é difícil ser totalmente anónimo</vt:lpstr>
      <vt:lpstr>Exemplo da dificuldade de ser anónimo</vt:lpstr>
      <vt:lpstr>Browser fingerprinting</vt:lpstr>
      <vt:lpstr>http://amiunique.org</vt:lpstr>
      <vt:lpstr>Results on my browser</vt:lpstr>
      <vt:lpstr>Perceber os detalhes desta identificação</vt:lpstr>
      <vt:lpstr>Anonymity systems</vt:lpstr>
      <vt:lpstr>Tipos de anonimato</vt:lpstr>
      <vt:lpstr>Quantifying anonymity</vt:lpstr>
      <vt:lpstr>Example where no anonymity exists</vt:lpstr>
      <vt:lpstr>Basic approach: Anonymizing proxies</vt:lpstr>
      <vt:lpstr>Investigating anonymizing proxies</vt:lpstr>
      <vt:lpstr>Investigating anonymizing proxies</vt:lpstr>
      <vt:lpstr>Investigating anonymizing proxies</vt:lpstr>
      <vt:lpstr>Similar properties for any anonymizing proxy</vt:lpstr>
      <vt:lpstr>Raising the bar: Anonymity loves company</vt:lpstr>
      <vt:lpstr>Anonymity network</vt:lpstr>
      <vt:lpstr>Onion routing protocols</vt:lpstr>
      <vt:lpstr>Route establishment in basic onion routing</vt:lpstr>
      <vt:lpstr>Route establishment in basic onion routing</vt:lpstr>
      <vt:lpstr>Route establishment in basic onion routing</vt:lpstr>
      <vt:lpstr>Route establishment in basic onion routing</vt:lpstr>
      <vt:lpstr>Route establishment in basic onion routing</vt:lpstr>
      <vt:lpstr>Tor: The 2nd generation onion router</vt:lpstr>
      <vt:lpstr>How to use Tor?</vt:lpstr>
      <vt:lpstr>Tor circuit establishment: Relay selection</vt:lpstr>
      <vt:lpstr>Tor circuit establishment: Connect to 1st relay</vt:lpstr>
      <vt:lpstr>Tor circuit establishment: Connect to 2nd relay</vt:lpstr>
      <vt:lpstr>Tor circuit establishment: Connect to 3rd relay</vt:lpstr>
      <vt:lpstr>Data transmission</vt:lpstr>
      <vt:lpstr>Hidden services</vt:lpstr>
      <vt:lpstr>Hidden service example</vt:lpstr>
      <vt:lpstr>Hidden service example</vt:lpstr>
      <vt:lpstr>Hidden service example</vt:lpstr>
      <vt:lpstr>Hidden service example</vt:lpstr>
      <vt:lpstr>Hidden service example</vt:lpstr>
      <vt:lpstr>Hidden service example</vt:lpstr>
      <vt:lpstr>Principais instrumentos do cibercrime</vt:lpstr>
      <vt:lpstr>Botnets</vt:lpstr>
      <vt:lpstr>Botnet security threats</vt:lpstr>
      <vt:lpstr>What is a botnet?</vt:lpstr>
      <vt:lpstr>DDoS attacks</vt:lpstr>
      <vt:lpstr>DDoS attacks</vt:lpstr>
      <vt:lpstr>Real world reports of DDoS attacks</vt:lpstr>
      <vt:lpstr>Launching DDoS attacks through a botnet</vt:lpstr>
      <vt:lpstr>Botnet activities</vt:lpstr>
      <vt:lpstr>Why are botnets such a powerful tool?</vt:lpstr>
      <vt:lpstr>How easy is it to build a botnet?</vt:lpstr>
      <vt:lpstr>A global botnet market</vt:lpstr>
      <vt:lpstr>Botnet recruiting: The big picture</vt:lpstr>
      <vt:lpstr>Methods of infecting botnet nodes</vt:lpstr>
      <vt:lpstr>Trends in botnet design</vt:lpstr>
      <vt:lpstr>Trail obfuscation techniques</vt:lpstr>
      <vt:lpstr>Centralized C&amp;C architecture</vt:lpstr>
      <vt:lpstr>Centralized C&amp;C architecture: IRC channels</vt:lpstr>
      <vt:lpstr>Using HTTP</vt:lpstr>
      <vt:lpstr>Web services</vt:lpstr>
      <vt:lpstr>Fast flux</vt:lpstr>
      <vt:lpstr>Fast flux IP addresses used by a bot</vt:lpstr>
      <vt:lpstr>Thwarting fast flux</vt:lpstr>
      <vt:lpstr>Domain Generation Algorithms</vt:lpstr>
      <vt:lpstr>Random domain generation</vt:lpstr>
      <vt:lpstr>Random domain generation</vt:lpstr>
      <vt:lpstr>Random domain generation</vt:lpstr>
      <vt:lpstr>Random domain generation</vt:lpstr>
      <vt:lpstr>P2P Botnets</vt:lpstr>
      <vt:lpstr>P2P Botnets</vt:lpstr>
      <vt:lpstr>P2P Botnets</vt:lpstr>
      <vt:lpstr>P2P Botnets</vt:lpstr>
      <vt:lpstr>Principais instrumentos do cibercrime</vt:lpstr>
      <vt:lpstr>Conclusions</vt:lpstr>
      <vt:lpstr>Conclusions</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3562</cp:revision>
  <cp:lastPrinted>2019-07-09T01:35:01Z</cp:lastPrinted>
  <dcterms:created xsi:type="dcterms:W3CDTF">2012-05-28T08:58:25Z</dcterms:created>
  <dcterms:modified xsi:type="dcterms:W3CDTF">2019-07-11T07:58:24Z</dcterms:modified>
</cp:coreProperties>
</file>